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8" r:id="rId3"/>
    <p:sldId id="259" r:id="rId4"/>
    <p:sldId id="275" r:id="rId5"/>
    <p:sldId id="274" r:id="rId6"/>
    <p:sldId id="273" r:id="rId8"/>
    <p:sldId id="263" r:id="rId9"/>
    <p:sldId id="276" r:id="rId10"/>
    <p:sldId id="280" r:id="rId11"/>
    <p:sldId id="265" r:id="rId12"/>
    <p:sldId id="281" r:id="rId13"/>
    <p:sldId id="279" r:id="rId14"/>
    <p:sldId id="266" r:id="rId15"/>
    <p:sldId id="277" r:id="rId16"/>
    <p:sldId id="282" r:id="rId17"/>
    <p:sldId id="283" r:id="rId18"/>
    <p:sldId id="284" r:id="rId19"/>
    <p:sldId id="285" r:id="rId20"/>
    <p:sldId id="287" r:id="rId21"/>
    <p:sldId id="286" r:id="rId22"/>
    <p:sldId id="288" r:id="rId23"/>
    <p:sldId id="289" r:id="rId24"/>
    <p:sldId id="294" r:id="rId25"/>
    <p:sldId id="290" r:id="rId26"/>
    <p:sldId id="278" r:id="rId27"/>
    <p:sldId id="267" r:id="rId28"/>
    <p:sldId id="295" r:id="rId29"/>
    <p:sldId id="298" r:id="rId30"/>
    <p:sldId id="299" r:id="rId31"/>
    <p:sldId id="300" r:id="rId32"/>
    <p:sldId id="27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5E5A"/>
    <a:srgbClr val="EA885C"/>
    <a:srgbClr val="ED7F05"/>
    <a:srgbClr val="F8F8F8"/>
    <a:srgbClr val="A77C75"/>
    <a:srgbClr val="B99791"/>
    <a:srgbClr val="976860"/>
    <a:srgbClr val="F7ECD9"/>
    <a:srgbClr val="4536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5394" autoAdjust="0"/>
  </p:normalViewPr>
  <p:slideViewPr>
    <p:cSldViewPr snapToGrid="0">
      <p:cViewPr>
        <p:scale>
          <a:sx n="80" d="100"/>
          <a:sy n="80" d="100"/>
        </p:scale>
        <p:origin x="720" y="254"/>
      </p:cViewPr>
      <p:guideLst>
        <p:guide orient="horz" pos="1979"/>
        <p:guide pos="1459"/>
        <p:guide orient="horz" pos="2636"/>
        <p:guide orient="horz" pos="3589"/>
        <p:guide pos="3840"/>
        <p:guide orient="horz" pos="31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DC4411-9043-4B05-911E-F5E1DE64487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033C3A-5ECB-4A5E-B923-65D197B92B4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033C3A-5ECB-4A5E-B923-65D197B92B4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033C3A-5ECB-4A5E-B923-65D197B92B4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033C3A-5ECB-4A5E-B923-65D197B92B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033C3A-5ECB-4A5E-B923-65D197B92B4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033C3A-5ECB-4A5E-B923-65D197B92B4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78AD7C-4C0C-41ED-991D-4C6C63ABB4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A99669-754E-4A56-959F-E9B698DB5D2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7" name="矩形 6"/>
          <p:cNvSpPr/>
          <p:nvPr userDrawn="1"/>
        </p:nvSpPr>
        <p:spPr>
          <a:xfrm>
            <a:off x="0" y="836712"/>
            <a:ext cx="12192000" cy="547260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extBox 7"/>
          <p:cNvSpPr txBox="1"/>
          <p:nvPr userDrawn="1"/>
        </p:nvSpPr>
        <p:spPr>
          <a:xfrm>
            <a:off x="0" y="487899"/>
            <a:ext cx="4271797" cy="666786"/>
          </a:xfrm>
          <a:prstGeom prst="rect">
            <a:avLst/>
          </a:prstGeom>
          <a:solidFill>
            <a:schemeClr val="accent6">
              <a:lumMod val="75000"/>
            </a:schemeClr>
          </a:solidFill>
        </p:spPr>
        <p:txBody>
          <a:bodyPr wrap="square" rtlCol="0">
            <a:spAutoFit/>
          </a:bodyPr>
          <a:lstStyle/>
          <a:p>
            <a:endParaRPr lang="zh-CN" altLang="en-US" sz="3735"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8AD7C-4C0C-41ED-991D-4C6C63ABB4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99669-754E-4A56-959F-E9B698DB5D2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jpeg"/><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3" Type="http://schemas.openxmlformats.org/officeDocument/2006/relationships/slideLayout" Target="../slideLayouts/slideLayout1.xml"/><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18784" r="35933" b="27196"/>
          <a:stretch>
            <a:fillRect/>
          </a:stretch>
        </p:blipFill>
        <p:spPr>
          <a:xfrm>
            <a:off x="0" y="-11430"/>
            <a:ext cx="12240962" cy="6880860"/>
          </a:xfrm>
          <a:prstGeom prst="rect">
            <a:avLst/>
          </a:prstGeom>
        </p:spPr>
      </p:pic>
      <p:sp>
        <p:nvSpPr>
          <p:cNvPr id="17" name="矩形 16"/>
          <p:cNvSpPr/>
          <p:nvPr/>
        </p:nvSpPr>
        <p:spPr>
          <a:xfrm>
            <a:off x="0" y="-11430"/>
            <a:ext cx="12240962" cy="6880860"/>
          </a:xfrm>
          <a:prstGeom prst="rect">
            <a:avLst/>
          </a:prstGeom>
          <a:solidFill>
            <a:schemeClr val="accent5">
              <a:lumMod val="60000"/>
              <a:lumOff val="40000"/>
              <a:alpha val="14000"/>
            </a:schemeClr>
          </a:solidFill>
          <a:ln>
            <a:noFill/>
          </a:ln>
        </p:spPr>
        <p:txBody>
          <a:bodyPr rot="0" spcFirstLastPara="0" vertOverflow="overflow" horzOverflow="overflow" vert="horz" wrap="non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 name="矩形 2"/>
          <p:cNvSpPr/>
          <p:nvPr/>
        </p:nvSpPr>
        <p:spPr>
          <a:xfrm>
            <a:off x="2947987" y="1658243"/>
            <a:ext cx="6296026" cy="3541514"/>
          </a:xfrm>
          <a:prstGeom prst="rect">
            <a:avLst/>
          </a:prstGeom>
          <a:solidFill>
            <a:srgbClr val="97686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237290" y="3772018"/>
            <a:ext cx="3695702" cy="400110"/>
          </a:xfrm>
          <a:prstGeom prst="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2000" dirty="0">
                <a:solidFill>
                  <a:schemeClr val="accent5">
                    <a:lumMod val="75000"/>
                  </a:schemeClr>
                </a:solidFill>
                <a:latin typeface="微软雅黑 Light" panose="020B0502040204020203" pitchFamily="34" charset="-122"/>
                <a:ea typeface="微软雅黑 Light" panose="020B0502040204020203" pitchFamily="34" charset="-122"/>
              </a:rPr>
              <a:t>口可（</a:t>
            </a:r>
            <a:r>
              <a:rPr lang="en-US" altLang="zh-CN" sz="2000" dirty="0">
                <a:solidFill>
                  <a:schemeClr val="accent5">
                    <a:lumMod val="75000"/>
                  </a:schemeClr>
                </a:solidFill>
                <a:latin typeface="微软雅黑 Light" panose="020B0502040204020203" pitchFamily="34" charset="-122"/>
                <a:ea typeface="微软雅黑 Light" panose="020B0502040204020203" pitchFamily="34" charset="-122"/>
              </a:rPr>
              <a:t>He</a:t>
            </a:r>
            <a:r>
              <a:rPr lang="zh-CN" altLang="en-US" sz="2000" dirty="0">
                <a:solidFill>
                  <a:schemeClr val="accent5">
                    <a:lumMod val="75000"/>
                  </a:schemeClr>
                </a:solidFill>
                <a:latin typeface="微软雅黑 Light" panose="020B0502040204020203" pitchFamily="34" charset="-122"/>
                <a:ea typeface="微软雅黑 Light" panose="020B0502040204020203" pitchFamily="34" charset="-122"/>
              </a:rPr>
              <a:t>）创意表情口罩</a:t>
            </a:r>
            <a:endParaRPr lang="en-US" altLang="zh-CN" sz="2000" dirty="0" smtClean="0">
              <a:solidFill>
                <a:schemeClr val="accent5">
                  <a:lumMod val="75000"/>
                </a:schemeClr>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3802856" y="2467389"/>
            <a:ext cx="4586287" cy="646331"/>
          </a:xfrm>
          <a:prstGeom prst="rect">
            <a:avLst/>
          </a:prstGeom>
          <a:noFill/>
        </p:spPr>
        <p:txBody>
          <a:bodyPr wrap="square" rtlCol="0">
            <a:spAutoFit/>
          </a:bodyPr>
          <a:lstStyle/>
          <a:p>
            <a:pPr algn="ctr"/>
            <a:r>
              <a:rPr lang="zh-CN" altLang="en-US" sz="3600" b="1" dirty="0" smtClean="0">
                <a:solidFill>
                  <a:srgbClr val="ED7F05"/>
                </a:solidFill>
                <a:latin typeface="微软雅黑 Light" panose="020B0502040204020203" pitchFamily="34" charset="-122"/>
                <a:ea typeface="微软雅黑 Light" panose="020B0502040204020203" pitchFamily="34" charset="-122"/>
              </a:rPr>
              <a:t>战略管理学展示</a:t>
            </a:r>
            <a:endParaRPr lang="zh-CN" altLang="en-US" sz="3600" b="1" dirty="0">
              <a:solidFill>
                <a:srgbClr val="ED7F05"/>
              </a:solidFill>
              <a:latin typeface="微软雅黑 Light" panose="020B0502040204020203" pitchFamily="34" charset="-122"/>
              <a:ea typeface="微软雅黑 Light" panose="020B0502040204020203" pitchFamily="34" charset="-122"/>
            </a:endParaRPr>
          </a:p>
        </p:txBody>
      </p:sp>
      <p:grpSp>
        <p:nvGrpSpPr>
          <p:cNvPr id="6" name="组合 5"/>
          <p:cNvGrpSpPr/>
          <p:nvPr/>
        </p:nvGrpSpPr>
        <p:grpSpPr>
          <a:xfrm>
            <a:off x="9182394" y="1531520"/>
            <a:ext cx="214313" cy="214313"/>
            <a:chOff x="5486400" y="1031375"/>
            <a:chExt cx="214313" cy="214313"/>
          </a:xfrm>
        </p:grpSpPr>
        <p:cxnSp>
          <p:nvCxnSpPr>
            <p:cNvPr id="7" name="直接连接符 6"/>
            <p:cNvCxnSpPr/>
            <p:nvPr/>
          </p:nvCxnSpPr>
          <p:spPr>
            <a:xfrm>
              <a:off x="5486400" y="1042988"/>
              <a:ext cx="214313"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8" name="直接连接符 7"/>
            <p:cNvCxnSpPr/>
            <p:nvPr/>
          </p:nvCxnSpPr>
          <p:spPr>
            <a:xfrm rot="16200000">
              <a:off x="5581448" y="1138532"/>
              <a:ext cx="214313" cy="0"/>
            </a:xfrm>
            <a:prstGeom prst="line">
              <a:avLst/>
            </a:prstGeom>
          </p:spPr>
          <p:style>
            <a:lnRef idx="1">
              <a:schemeClr val="accent5"/>
            </a:lnRef>
            <a:fillRef idx="0">
              <a:schemeClr val="accent5"/>
            </a:fillRef>
            <a:effectRef idx="0">
              <a:schemeClr val="accent5"/>
            </a:effectRef>
            <a:fontRef idx="minor">
              <a:schemeClr val="tx1"/>
            </a:fontRef>
          </p:style>
        </p:cxnSp>
      </p:grpSp>
      <p:grpSp>
        <p:nvGrpSpPr>
          <p:cNvPr id="9" name="组合 8"/>
          <p:cNvGrpSpPr/>
          <p:nvPr/>
        </p:nvGrpSpPr>
        <p:grpSpPr>
          <a:xfrm flipH="1" flipV="1">
            <a:off x="2807992" y="5092163"/>
            <a:ext cx="216000" cy="216000"/>
            <a:chOff x="5486400" y="1031375"/>
            <a:chExt cx="214313" cy="214313"/>
          </a:xfrm>
        </p:grpSpPr>
        <p:cxnSp>
          <p:nvCxnSpPr>
            <p:cNvPr id="10" name="直接连接符 9"/>
            <p:cNvCxnSpPr/>
            <p:nvPr/>
          </p:nvCxnSpPr>
          <p:spPr>
            <a:xfrm>
              <a:off x="5486400" y="1042988"/>
              <a:ext cx="214313"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1" name="直接连接符 10"/>
            <p:cNvCxnSpPr/>
            <p:nvPr/>
          </p:nvCxnSpPr>
          <p:spPr>
            <a:xfrm rot="16200000">
              <a:off x="5581448" y="1138532"/>
              <a:ext cx="214313"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12" name="矩形 11"/>
          <p:cNvSpPr/>
          <p:nvPr/>
        </p:nvSpPr>
        <p:spPr>
          <a:xfrm>
            <a:off x="2328865" y="1057277"/>
            <a:ext cx="1157287" cy="1157287"/>
          </a:xfrm>
          <a:prstGeom prst="rect">
            <a:avLst/>
          </a:prstGeom>
          <a:solidFill>
            <a:srgbClr val="97686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rgbClr val="ED7F05"/>
              </a:solidFill>
            </a:endParaRPr>
          </a:p>
        </p:txBody>
      </p:sp>
      <p:cxnSp>
        <p:nvCxnSpPr>
          <p:cNvPr id="14" name="直接连接符 13"/>
          <p:cNvCxnSpPr/>
          <p:nvPr/>
        </p:nvCxnSpPr>
        <p:spPr>
          <a:xfrm>
            <a:off x="7932992" y="2800350"/>
            <a:ext cx="371475"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5" name="直接连接符 14"/>
          <p:cNvCxnSpPr/>
          <p:nvPr/>
        </p:nvCxnSpPr>
        <p:spPr>
          <a:xfrm>
            <a:off x="3910203" y="2800350"/>
            <a:ext cx="371475" cy="0"/>
          </a:xfrm>
          <a:prstGeom prst="line">
            <a:avLst/>
          </a:prstGeom>
        </p:spPr>
        <p:style>
          <a:lnRef idx="1">
            <a:schemeClr val="accent5"/>
          </a:lnRef>
          <a:fillRef idx="0">
            <a:schemeClr val="accent5"/>
          </a:fillRef>
          <a:effectRef idx="0">
            <a:schemeClr val="accent5"/>
          </a:effectRef>
          <a:fontRef idx="minor">
            <a:schemeClr val="tx1"/>
          </a:fontRef>
        </p:style>
      </p:cxn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335" y="131472"/>
            <a:ext cx="3698708" cy="2465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4"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srcRect/>
          <a:stretch>
            <a:fillRect/>
          </a:stretch>
        </p:blipFill>
        <p:spPr>
          <a:xfrm>
            <a:off x="0" y="0"/>
            <a:ext cx="12192000" cy="3438525"/>
          </a:xfrm>
          <a:prstGeom prst="rect">
            <a:avLst/>
          </a:prstGeom>
        </p:spPr>
      </p:pic>
      <p:pic>
        <p:nvPicPr>
          <p:cNvPr id="114" name="图片 113"/>
          <p:cNvPicPr>
            <a:picLocks noChangeAspect="1"/>
          </p:cNvPicPr>
          <p:nvPr/>
        </p:nvPicPr>
        <p:blipFill rotWithShape="1">
          <a:blip r:embed="rId2" cstate="print">
            <a:extLst>
              <a:ext uri="{28A0092B-C50C-407E-A947-70E740481C1C}">
                <a14:useLocalDpi xmlns:a14="http://schemas.microsoft.com/office/drawing/2010/main" val="0"/>
              </a:ext>
            </a:extLst>
          </a:blip>
          <a:srcRect t="14866" b="42947"/>
          <a:stretch>
            <a:fillRect/>
          </a:stretch>
        </p:blipFill>
        <p:spPr>
          <a:xfrm>
            <a:off x="-2722" y="0"/>
            <a:ext cx="12192000" cy="3460062"/>
          </a:xfrm>
          <a:prstGeom prst="rect">
            <a:avLst/>
          </a:prstGeom>
        </p:spPr>
      </p:pic>
      <p:sp useBgFill="1">
        <p:nvSpPr>
          <p:cNvPr id="29" name="椭圆 28"/>
          <p:cNvSpPr/>
          <p:nvPr/>
        </p:nvSpPr>
        <p:spPr>
          <a:xfrm>
            <a:off x="9948068" y="2871787"/>
            <a:ext cx="1014413" cy="10144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5" name="椭圆 24"/>
          <p:cNvSpPr/>
          <p:nvPr/>
        </p:nvSpPr>
        <p:spPr>
          <a:xfrm>
            <a:off x="1229520" y="2871787"/>
            <a:ext cx="1014413" cy="10144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6" name="椭圆 25"/>
          <p:cNvSpPr/>
          <p:nvPr/>
        </p:nvSpPr>
        <p:spPr>
          <a:xfrm>
            <a:off x="3398441" y="2886075"/>
            <a:ext cx="1014413" cy="10144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418239" y="811727"/>
            <a:ext cx="3344357" cy="698582"/>
          </a:xfrm>
          <a:prstGeom prst="rect">
            <a:avLst/>
          </a:prstGeom>
          <a:solidFill>
            <a:schemeClr val="accent5">
              <a:lumMod val="60000"/>
              <a:lumOff val="40000"/>
              <a:alpha val="34000"/>
            </a:schemeClr>
          </a:solidFill>
          <a:ln>
            <a:noFill/>
          </a:ln>
        </p:spPr>
        <p:txBody>
          <a:bodyPr rot="0" spcFirstLastPara="0" vertOverflow="overflow" horzOverflow="overflow" vert="horz" wrap="non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useBgFill="1">
        <p:nvSpPr>
          <p:cNvPr id="27" name="椭圆 26"/>
          <p:cNvSpPr/>
          <p:nvPr/>
        </p:nvSpPr>
        <p:spPr>
          <a:xfrm>
            <a:off x="5581650" y="2871787"/>
            <a:ext cx="1014413" cy="10144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8" name="椭圆 27"/>
          <p:cNvSpPr/>
          <p:nvPr/>
        </p:nvSpPr>
        <p:spPr>
          <a:xfrm>
            <a:off x="7764859" y="2886075"/>
            <a:ext cx="1014413" cy="10144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10075" y="791654"/>
            <a:ext cx="3371850" cy="707886"/>
          </a:xfrm>
          <a:prstGeom prst="rect">
            <a:avLst/>
          </a:prstGeom>
          <a:noFill/>
        </p:spPr>
        <p:txBody>
          <a:bodyPr wrap="square" rtlCol="0">
            <a:spAutoFit/>
          </a:bodyPr>
          <a:lstStyle/>
          <a:p>
            <a:pPr algn="dist"/>
            <a:r>
              <a:rPr lang="zh-CN" altLang="en-US" sz="4000" dirty="0" smtClean="0">
                <a:solidFill>
                  <a:schemeClr val="bg1"/>
                </a:solidFill>
                <a:latin typeface="+mj-ea"/>
                <a:ea typeface="+mj-ea"/>
              </a:rPr>
              <a:t>波特五力模型</a:t>
            </a:r>
            <a:endParaRPr lang="zh-CN" altLang="en-US" sz="4000" dirty="0">
              <a:solidFill>
                <a:schemeClr val="bg1"/>
              </a:solidFill>
              <a:latin typeface="+mj-ea"/>
              <a:ea typeface="+mj-ea"/>
            </a:endParaRPr>
          </a:p>
        </p:txBody>
      </p:sp>
      <p:grpSp>
        <p:nvGrpSpPr>
          <p:cNvPr id="31" name="组合 30"/>
          <p:cNvGrpSpPr/>
          <p:nvPr/>
        </p:nvGrpSpPr>
        <p:grpSpPr>
          <a:xfrm>
            <a:off x="7833360" y="2950844"/>
            <a:ext cx="883920" cy="883920"/>
            <a:chOff x="7833360" y="2965132"/>
            <a:chExt cx="883920" cy="883920"/>
          </a:xfrm>
        </p:grpSpPr>
        <p:sp>
          <p:nvSpPr>
            <p:cNvPr id="12" name="椭圆 11"/>
            <p:cNvSpPr/>
            <p:nvPr/>
          </p:nvSpPr>
          <p:spPr>
            <a:xfrm>
              <a:off x="7833360" y="2965132"/>
              <a:ext cx="883920" cy="883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177"/>
            <p:cNvSpPr>
              <a:spLocks noEditPoints="1"/>
            </p:cNvSpPr>
            <p:nvPr/>
          </p:nvSpPr>
          <p:spPr bwMode="auto">
            <a:xfrm>
              <a:off x="8040370" y="3156987"/>
              <a:ext cx="469900" cy="465138"/>
            </a:xfrm>
            <a:custGeom>
              <a:avLst/>
              <a:gdLst>
                <a:gd name="T0" fmla="*/ 119 w 125"/>
                <a:gd name="T1" fmla="*/ 24 h 124"/>
                <a:gd name="T2" fmla="*/ 108 w 125"/>
                <a:gd name="T3" fmla="*/ 34 h 124"/>
                <a:gd name="T4" fmla="*/ 91 w 125"/>
                <a:gd name="T5" fmla="*/ 34 h 124"/>
                <a:gd name="T6" fmla="*/ 91 w 125"/>
                <a:gd name="T7" fmla="*/ 17 h 124"/>
                <a:gd name="T8" fmla="*/ 101 w 125"/>
                <a:gd name="T9" fmla="*/ 6 h 124"/>
                <a:gd name="T10" fmla="*/ 59 w 125"/>
                <a:gd name="T11" fmla="*/ 14 h 124"/>
                <a:gd name="T12" fmla="*/ 50 w 125"/>
                <a:gd name="T13" fmla="*/ 52 h 124"/>
                <a:gd name="T14" fmla="*/ 7 w 125"/>
                <a:gd name="T15" fmla="*/ 95 h 124"/>
                <a:gd name="T16" fmla="*/ 7 w 125"/>
                <a:gd name="T17" fmla="*/ 118 h 124"/>
                <a:gd name="T18" fmla="*/ 30 w 125"/>
                <a:gd name="T19" fmla="*/ 118 h 124"/>
                <a:gd name="T20" fmla="*/ 73 w 125"/>
                <a:gd name="T21" fmla="*/ 75 h 124"/>
                <a:gd name="T22" fmla="*/ 111 w 125"/>
                <a:gd name="T23" fmla="*/ 66 h 124"/>
                <a:gd name="T24" fmla="*/ 119 w 125"/>
                <a:gd name="T25" fmla="*/ 24 h 124"/>
                <a:gd name="T26" fmla="*/ 106 w 125"/>
                <a:gd name="T27" fmla="*/ 60 h 124"/>
                <a:gd name="T28" fmla="*/ 72 w 125"/>
                <a:gd name="T29" fmla="*/ 65 h 124"/>
                <a:gd name="T30" fmla="*/ 59 w 125"/>
                <a:gd name="T31" fmla="*/ 78 h 124"/>
                <a:gd name="T32" fmla="*/ 59 w 125"/>
                <a:gd name="T33" fmla="*/ 78 h 124"/>
                <a:gd name="T34" fmla="*/ 54 w 125"/>
                <a:gd name="T35" fmla="*/ 83 h 124"/>
                <a:gd name="T36" fmla="*/ 53 w 125"/>
                <a:gd name="T37" fmla="*/ 83 h 124"/>
                <a:gd name="T38" fmla="*/ 24 w 125"/>
                <a:gd name="T39" fmla="*/ 112 h 124"/>
                <a:gd name="T40" fmla="*/ 13 w 125"/>
                <a:gd name="T41" fmla="*/ 112 h 124"/>
                <a:gd name="T42" fmla="*/ 13 w 125"/>
                <a:gd name="T43" fmla="*/ 101 h 124"/>
                <a:gd name="T44" fmla="*/ 42 w 125"/>
                <a:gd name="T45" fmla="*/ 71 h 124"/>
                <a:gd name="T46" fmla="*/ 60 w 125"/>
                <a:gd name="T47" fmla="*/ 53 h 124"/>
                <a:gd name="T48" fmla="*/ 65 w 125"/>
                <a:gd name="T49" fmla="*/ 20 h 124"/>
                <a:gd name="T50" fmla="*/ 85 w 125"/>
                <a:gd name="T51" fmla="*/ 11 h 124"/>
                <a:gd name="T52" fmla="*/ 85 w 125"/>
                <a:gd name="T53" fmla="*/ 40 h 124"/>
                <a:gd name="T54" fmla="*/ 114 w 125"/>
                <a:gd name="T55" fmla="*/ 40 h 124"/>
                <a:gd name="T56" fmla="*/ 106 w 125"/>
                <a:gd name="T57" fmla="*/ 6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124">
                  <a:moveTo>
                    <a:pt x="119" y="24"/>
                  </a:moveTo>
                  <a:cubicBezTo>
                    <a:pt x="117" y="27"/>
                    <a:pt x="113" y="30"/>
                    <a:pt x="108" y="34"/>
                  </a:cubicBezTo>
                  <a:cubicBezTo>
                    <a:pt x="103" y="39"/>
                    <a:pt x="96" y="39"/>
                    <a:pt x="91" y="34"/>
                  </a:cubicBezTo>
                  <a:cubicBezTo>
                    <a:pt x="86" y="29"/>
                    <a:pt x="86" y="22"/>
                    <a:pt x="91" y="17"/>
                  </a:cubicBezTo>
                  <a:cubicBezTo>
                    <a:pt x="96" y="12"/>
                    <a:pt x="101" y="6"/>
                    <a:pt x="101" y="6"/>
                  </a:cubicBezTo>
                  <a:cubicBezTo>
                    <a:pt x="87" y="0"/>
                    <a:pt x="70" y="3"/>
                    <a:pt x="59" y="14"/>
                  </a:cubicBezTo>
                  <a:cubicBezTo>
                    <a:pt x="49" y="24"/>
                    <a:pt x="46" y="39"/>
                    <a:pt x="50" y="52"/>
                  </a:cubicBezTo>
                  <a:cubicBezTo>
                    <a:pt x="7" y="95"/>
                    <a:pt x="7" y="95"/>
                    <a:pt x="7" y="95"/>
                  </a:cubicBezTo>
                  <a:cubicBezTo>
                    <a:pt x="0" y="101"/>
                    <a:pt x="0" y="112"/>
                    <a:pt x="7" y="118"/>
                  </a:cubicBezTo>
                  <a:cubicBezTo>
                    <a:pt x="13" y="124"/>
                    <a:pt x="24" y="124"/>
                    <a:pt x="30" y="118"/>
                  </a:cubicBezTo>
                  <a:cubicBezTo>
                    <a:pt x="73" y="75"/>
                    <a:pt x="73" y="75"/>
                    <a:pt x="73" y="75"/>
                  </a:cubicBezTo>
                  <a:cubicBezTo>
                    <a:pt x="86" y="79"/>
                    <a:pt x="101" y="76"/>
                    <a:pt x="111" y="66"/>
                  </a:cubicBezTo>
                  <a:cubicBezTo>
                    <a:pt x="123" y="55"/>
                    <a:pt x="125" y="38"/>
                    <a:pt x="119" y="24"/>
                  </a:cubicBezTo>
                  <a:close/>
                  <a:moveTo>
                    <a:pt x="106" y="60"/>
                  </a:moveTo>
                  <a:cubicBezTo>
                    <a:pt x="96" y="69"/>
                    <a:pt x="83" y="71"/>
                    <a:pt x="72" y="65"/>
                  </a:cubicBezTo>
                  <a:cubicBezTo>
                    <a:pt x="59" y="78"/>
                    <a:pt x="59" y="78"/>
                    <a:pt x="59" y="78"/>
                  </a:cubicBezTo>
                  <a:cubicBezTo>
                    <a:pt x="59" y="78"/>
                    <a:pt x="59" y="78"/>
                    <a:pt x="59" y="78"/>
                  </a:cubicBezTo>
                  <a:cubicBezTo>
                    <a:pt x="54" y="83"/>
                    <a:pt x="54" y="83"/>
                    <a:pt x="54" y="83"/>
                  </a:cubicBezTo>
                  <a:cubicBezTo>
                    <a:pt x="53" y="83"/>
                    <a:pt x="53" y="83"/>
                    <a:pt x="53" y="83"/>
                  </a:cubicBezTo>
                  <a:cubicBezTo>
                    <a:pt x="24" y="112"/>
                    <a:pt x="24" y="112"/>
                    <a:pt x="24" y="112"/>
                  </a:cubicBezTo>
                  <a:cubicBezTo>
                    <a:pt x="21" y="115"/>
                    <a:pt x="16" y="115"/>
                    <a:pt x="13" y="112"/>
                  </a:cubicBezTo>
                  <a:cubicBezTo>
                    <a:pt x="9" y="109"/>
                    <a:pt x="9" y="104"/>
                    <a:pt x="13" y="101"/>
                  </a:cubicBezTo>
                  <a:cubicBezTo>
                    <a:pt x="42" y="71"/>
                    <a:pt x="42" y="71"/>
                    <a:pt x="42" y="71"/>
                  </a:cubicBezTo>
                  <a:cubicBezTo>
                    <a:pt x="60" y="53"/>
                    <a:pt x="60" y="53"/>
                    <a:pt x="60" y="53"/>
                  </a:cubicBezTo>
                  <a:cubicBezTo>
                    <a:pt x="54" y="43"/>
                    <a:pt x="56" y="29"/>
                    <a:pt x="65" y="20"/>
                  </a:cubicBezTo>
                  <a:cubicBezTo>
                    <a:pt x="70" y="14"/>
                    <a:pt x="78" y="11"/>
                    <a:pt x="85" y="11"/>
                  </a:cubicBezTo>
                  <a:cubicBezTo>
                    <a:pt x="77" y="19"/>
                    <a:pt x="77" y="32"/>
                    <a:pt x="85" y="40"/>
                  </a:cubicBezTo>
                  <a:cubicBezTo>
                    <a:pt x="93" y="48"/>
                    <a:pt x="106" y="48"/>
                    <a:pt x="114" y="40"/>
                  </a:cubicBezTo>
                  <a:cubicBezTo>
                    <a:pt x="114" y="47"/>
                    <a:pt x="111" y="55"/>
                    <a:pt x="106" y="6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6" name="组合 15"/>
          <p:cNvGrpSpPr/>
          <p:nvPr/>
        </p:nvGrpSpPr>
        <p:grpSpPr>
          <a:xfrm>
            <a:off x="5654040" y="2936557"/>
            <a:ext cx="883920" cy="883920"/>
            <a:chOff x="5562600" y="3550920"/>
            <a:chExt cx="883920" cy="883920"/>
          </a:xfrm>
        </p:grpSpPr>
        <p:sp>
          <p:nvSpPr>
            <p:cNvPr id="13" name="椭圆 12"/>
            <p:cNvSpPr/>
            <p:nvPr/>
          </p:nvSpPr>
          <p:spPr>
            <a:xfrm>
              <a:off x="5562600" y="3550920"/>
              <a:ext cx="883920" cy="883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182"/>
            <p:cNvSpPr>
              <a:spLocks noEditPoints="1"/>
            </p:cNvSpPr>
            <p:nvPr/>
          </p:nvSpPr>
          <p:spPr bwMode="auto">
            <a:xfrm>
              <a:off x="5748458" y="3771350"/>
              <a:ext cx="495300" cy="492125"/>
            </a:xfrm>
            <a:custGeom>
              <a:avLst/>
              <a:gdLst>
                <a:gd name="T0" fmla="*/ 127 w 132"/>
                <a:gd name="T1" fmla="*/ 5 h 131"/>
                <a:gd name="T2" fmla="*/ 108 w 132"/>
                <a:gd name="T3" fmla="*/ 6 h 131"/>
                <a:gd name="T4" fmla="*/ 83 w 132"/>
                <a:gd name="T5" fmla="*/ 32 h 131"/>
                <a:gd name="T6" fmla="*/ 35 w 132"/>
                <a:gd name="T7" fmla="*/ 14 h 131"/>
                <a:gd name="T8" fmla="*/ 21 w 132"/>
                <a:gd name="T9" fmla="*/ 17 h 131"/>
                <a:gd name="T10" fmla="*/ 21 w 132"/>
                <a:gd name="T11" fmla="*/ 35 h 131"/>
                <a:gd name="T12" fmla="*/ 53 w 132"/>
                <a:gd name="T13" fmla="*/ 61 h 131"/>
                <a:gd name="T14" fmla="*/ 32 w 132"/>
                <a:gd name="T15" fmla="*/ 83 h 131"/>
                <a:gd name="T16" fmla="*/ 12 w 132"/>
                <a:gd name="T17" fmla="*/ 78 h 131"/>
                <a:gd name="T18" fmla="*/ 6 w 132"/>
                <a:gd name="T19" fmla="*/ 79 h 131"/>
                <a:gd name="T20" fmla="*/ 3 w 132"/>
                <a:gd name="T21" fmla="*/ 88 h 131"/>
                <a:gd name="T22" fmla="*/ 26 w 132"/>
                <a:gd name="T23" fmla="*/ 106 h 131"/>
                <a:gd name="T24" fmla="*/ 44 w 132"/>
                <a:gd name="T25" fmla="*/ 129 h 131"/>
                <a:gd name="T26" fmla="*/ 53 w 132"/>
                <a:gd name="T27" fmla="*/ 126 h 131"/>
                <a:gd name="T28" fmla="*/ 54 w 132"/>
                <a:gd name="T29" fmla="*/ 120 h 131"/>
                <a:gd name="T30" fmla="*/ 50 w 132"/>
                <a:gd name="T31" fmla="*/ 100 h 131"/>
                <a:gd name="T32" fmla="*/ 71 w 132"/>
                <a:gd name="T33" fmla="*/ 79 h 131"/>
                <a:gd name="T34" fmla="*/ 97 w 132"/>
                <a:gd name="T35" fmla="*/ 112 h 131"/>
                <a:gd name="T36" fmla="*/ 115 w 132"/>
                <a:gd name="T37" fmla="*/ 112 h 131"/>
                <a:gd name="T38" fmla="*/ 118 w 132"/>
                <a:gd name="T39" fmla="*/ 97 h 131"/>
                <a:gd name="T40" fmla="*/ 100 w 132"/>
                <a:gd name="T41" fmla="*/ 49 h 131"/>
                <a:gd name="T42" fmla="*/ 126 w 132"/>
                <a:gd name="T43" fmla="*/ 24 h 131"/>
                <a:gd name="T44" fmla="*/ 127 w 132"/>
                <a:gd name="T45" fmla="*/ 5 h 131"/>
                <a:gd name="T46" fmla="*/ 121 w 132"/>
                <a:gd name="T47" fmla="*/ 19 h 131"/>
                <a:gd name="T48" fmla="*/ 92 w 132"/>
                <a:gd name="T49" fmla="*/ 49 h 131"/>
                <a:gd name="T50" fmla="*/ 110 w 132"/>
                <a:gd name="T51" fmla="*/ 98 h 131"/>
                <a:gd name="T52" fmla="*/ 109 w 132"/>
                <a:gd name="T53" fmla="*/ 106 h 131"/>
                <a:gd name="T54" fmla="*/ 102 w 132"/>
                <a:gd name="T55" fmla="*/ 106 h 131"/>
                <a:gd name="T56" fmla="*/ 73 w 132"/>
                <a:gd name="T57" fmla="*/ 67 h 131"/>
                <a:gd name="T58" fmla="*/ 41 w 132"/>
                <a:gd name="T59" fmla="*/ 99 h 131"/>
                <a:gd name="T60" fmla="*/ 47 w 132"/>
                <a:gd name="T61" fmla="*/ 120 h 131"/>
                <a:gd name="T62" fmla="*/ 31 w 132"/>
                <a:gd name="T63" fmla="*/ 100 h 131"/>
                <a:gd name="T64" fmla="*/ 12 w 132"/>
                <a:gd name="T65" fmla="*/ 85 h 131"/>
                <a:gd name="T66" fmla="*/ 32 w 132"/>
                <a:gd name="T67" fmla="*/ 91 h 131"/>
                <a:gd name="T68" fmla="*/ 65 w 132"/>
                <a:gd name="T69" fmla="*/ 59 h 131"/>
                <a:gd name="T70" fmla="*/ 26 w 132"/>
                <a:gd name="T71" fmla="*/ 30 h 131"/>
                <a:gd name="T72" fmla="*/ 26 w 132"/>
                <a:gd name="T73" fmla="*/ 23 h 131"/>
                <a:gd name="T74" fmla="*/ 34 w 132"/>
                <a:gd name="T75" fmla="*/ 22 h 131"/>
                <a:gd name="T76" fmla="*/ 83 w 132"/>
                <a:gd name="T77" fmla="*/ 40 h 131"/>
                <a:gd name="T78" fmla="*/ 113 w 132"/>
                <a:gd name="T79" fmla="*/ 11 h 131"/>
                <a:gd name="T80" fmla="*/ 122 w 132"/>
                <a:gd name="T81" fmla="*/ 11 h 131"/>
                <a:gd name="T82" fmla="*/ 121 w 132"/>
                <a:gd name="T8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31">
                  <a:moveTo>
                    <a:pt x="127" y="5"/>
                  </a:moveTo>
                  <a:cubicBezTo>
                    <a:pt x="122" y="0"/>
                    <a:pt x="113" y="1"/>
                    <a:pt x="108" y="6"/>
                  </a:cubicBezTo>
                  <a:cubicBezTo>
                    <a:pt x="83" y="32"/>
                    <a:pt x="83" y="32"/>
                    <a:pt x="83" y="32"/>
                  </a:cubicBezTo>
                  <a:cubicBezTo>
                    <a:pt x="35" y="14"/>
                    <a:pt x="35" y="14"/>
                    <a:pt x="35" y="14"/>
                  </a:cubicBezTo>
                  <a:cubicBezTo>
                    <a:pt x="31" y="13"/>
                    <a:pt x="26" y="12"/>
                    <a:pt x="21" y="17"/>
                  </a:cubicBezTo>
                  <a:cubicBezTo>
                    <a:pt x="18" y="20"/>
                    <a:pt x="12" y="26"/>
                    <a:pt x="21" y="35"/>
                  </a:cubicBezTo>
                  <a:cubicBezTo>
                    <a:pt x="53" y="61"/>
                    <a:pt x="53" y="61"/>
                    <a:pt x="53" y="61"/>
                  </a:cubicBezTo>
                  <a:cubicBezTo>
                    <a:pt x="32" y="83"/>
                    <a:pt x="32" y="83"/>
                    <a:pt x="32" y="83"/>
                  </a:cubicBezTo>
                  <a:cubicBezTo>
                    <a:pt x="12" y="78"/>
                    <a:pt x="12" y="78"/>
                    <a:pt x="12" y="78"/>
                  </a:cubicBezTo>
                  <a:cubicBezTo>
                    <a:pt x="9" y="77"/>
                    <a:pt x="7" y="77"/>
                    <a:pt x="6" y="79"/>
                  </a:cubicBezTo>
                  <a:cubicBezTo>
                    <a:pt x="5" y="80"/>
                    <a:pt x="0" y="84"/>
                    <a:pt x="3" y="88"/>
                  </a:cubicBezTo>
                  <a:cubicBezTo>
                    <a:pt x="26" y="106"/>
                    <a:pt x="26" y="106"/>
                    <a:pt x="26" y="106"/>
                  </a:cubicBezTo>
                  <a:cubicBezTo>
                    <a:pt x="44" y="129"/>
                    <a:pt x="44" y="129"/>
                    <a:pt x="44" y="129"/>
                  </a:cubicBezTo>
                  <a:cubicBezTo>
                    <a:pt x="47" y="131"/>
                    <a:pt x="49" y="130"/>
                    <a:pt x="53" y="126"/>
                  </a:cubicBezTo>
                  <a:cubicBezTo>
                    <a:pt x="55" y="124"/>
                    <a:pt x="55" y="123"/>
                    <a:pt x="54" y="120"/>
                  </a:cubicBezTo>
                  <a:cubicBezTo>
                    <a:pt x="50" y="100"/>
                    <a:pt x="50" y="100"/>
                    <a:pt x="50" y="100"/>
                  </a:cubicBezTo>
                  <a:cubicBezTo>
                    <a:pt x="71" y="79"/>
                    <a:pt x="71" y="79"/>
                    <a:pt x="71" y="79"/>
                  </a:cubicBezTo>
                  <a:cubicBezTo>
                    <a:pt x="97" y="112"/>
                    <a:pt x="97" y="112"/>
                    <a:pt x="97" y="112"/>
                  </a:cubicBezTo>
                  <a:cubicBezTo>
                    <a:pt x="106" y="120"/>
                    <a:pt x="112" y="114"/>
                    <a:pt x="115" y="112"/>
                  </a:cubicBezTo>
                  <a:cubicBezTo>
                    <a:pt x="120" y="106"/>
                    <a:pt x="119" y="101"/>
                    <a:pt x="118" y="97"/>
                  </a:cubicBezTo>
                  <a:cubicBezTo>
                    <a:pt x="100" y="49"/>
                    <a:pt x="100" y="49"/>
                    <a:pt x="100" y="49"/>
                  </a:cubicBezTo>
                  <a:cubicBezTo>
                    <a:pt x="126" y="24"/>
                    <a:pt x="126" y="24"/>
                    <a:pt x="126" y="24"/>
                  </a:cubicBezTo>
                  <a:cubicBezTo>
                    <a:pt x="131" y="19"/>
                    <a:pt x="132" y="10"/>
                    <a:pt x="127" y="5"/>
                  </a:cubicBezTo>
                  <a:close/>
                  <a:moveTo>
                    <a:pt x="121" y="19"/>
                  </a:moveTo>
                  <a:cubicBezTo>
                    <a:pt x="92" y="49"/>
                    <a:pt x="92" y="49"/>
                    <a:pt x="92" y="49"/>
                  </a:cubicBezTo>
                  <a:cubicBezTo>
                    <a:pt x="110" y="98"/>
                    <a:pt x="110" y="98"/>
                    <a:pt x="110" y="98"/>
                  </a:cubicBezTo>
                  <a:cubicBezTo>
                    <a:pt x="111" y="101"/>
                    <a:pt x="110" y="105"/>
                    <a:pt x="109" y="106"/>
                  </a:cubicBezTo>
                  <a:cubicBezTo>
                    <a:pt x="106" y="109"/>
                    <a:pt x="103" y="107"/>
                    <a:pt x="102" y="106"/>
                  </a:cubicBezTo>
                  <a:cubicBezTo>
                    <a:pt x="73" y="67"/>
                    <a:pt x="73" y="67"/>
                    <a:pt x="73" y="67"/>
                  </a:cubicBezTo>
                  <a:cubicBezTo>
                    <a:pt x="41" y="99"/>
                    <a:pt x="41" y="99"/>
                    <a:pt x="41" y="99"/>
                  </a:cubicBezTo>
                  <a:cubicBezTo>
                    <a:pt x="47" y="120"/>
                    <a:pt x="47" y="120"/>
                    <a:pt x="47" y="120"/>
                  </a:cubicBezTo>
                  <a:cubicBezTo>
                    <a:pt x="45" y="118"/>
                    <a:pt x="32" y="100"/>
                    <a:pt x="31" y="100"/>
                  </a:cubicBezTo>
                  <a:cubicBezTo>
                    <a:pt x="31" y="100"/>
                    <a:pt x="14" y="87"/>
                    <a:pt x="12" y="85"/>
                  </a:cubicBezTo>
                  <a:cubicBezTo>
                    <a:pt x="32" y="91"/>
                    <a:pt x="32" y="91"/>
                    <a:pt x="32" y="91"/>
                  </a:cubicBezTo>
                  <a:cubicBezTo>
                    <a:pt x="65" y="59"/>
                    <a:pt x="65" y="59"/>
                    <a:pt x="65" y="59"/>
                  </a:cubicBezTo>
                  <a:cubicBezTo>
                    <a:pt x="26" y="30"/>
                    <a:pt x="26" y="30"/>
                    <a:pt x="26" y="30"/>
                  </a:cubicBezTo>
                  <a:cubicBezTo>
                    <a:pt x="25" y="29"/>
                    <a:pt x="23" y="26"/>
                    <a:pt x="26" y="23"/>
                  </a:cubicBezTo>
                  <a:cubicBezTo>
                    <a:pt x="28" y="22"/>
                    <a:pt x="31" y="22"/>
                    <a:pt x="34" y="22"/>
                  </a:cubicBezTo>
                  <a:cubicBezTo>
                    <a:pt x="83" y="40"/>
                    <a:pt x="83" y="40"/>
                    <a:pt x="83" y="40"/>
                  </a:cubicBezTo>
                  <a:cubicBezTo>
                    <a:pt x="113" y="11"/>
                    <a:pt x="113" y="11"/>
                    <a:pt x="113" y="11"/>
                  </a:cubicBezTo>
                  <a:cubicBezTo>
                    <a:pt x="116" y="9"/>
                    <a:pt x="120" y="9"/>
                    <a:pt x="122" y="11"/>
                  </a:cubicBezTo>
                  <a:cubicBezTo>
                    <a:pt x="123" y="13"/>
                    <a:pt x="124" y="17"/>
                    <a:pt x="121" y="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5" name="组合 14"/>
          <p:cNvGrpSpPr/>
          <p:nvPr/>
        </p:nvGrpSpPr>
        <p:grpSpPr>
          <a:xfrm>
            <a:off x="3477975" y="2951321"/>
            <a:ext cx="883920" cy="883920"/>
            <a:chOff x="4198620" y="3550920"/>
            <a:chExt cx="883920" cy="883920"/>
          </a:xfrm>
        </p:grpSpPr>
        <p:sp>
          <p:nvSpPr>
            <p:cNvPr id="10" name="椭圆 9"/>
            <p:cNvSpPr/>
            <p:nvPr/>
          </p:nvSpPr>
          <p:spPr>
            <a:xfrm>
              <a:off x="4198620" y="3550920"/>
              <a:ext cx="883920" cy="883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83"/>
            <p:cNvSpPr>
              <a:spLocks noEditPoints="1"/>
            </p:cNvSpPr>
            <p:nvPr/>
          </p:nvSpPr>
          <p:spPr bwMode="auto">
            <a:xfrm>
              <a:off x="4404134" y="3771350"/>
              <a:ext cx="484188" cy="476250"/>
            </a:xfrm>
            <a:custGeom>
              <a:avLst/>
              <a:gdLst>
                <a:gd name="T0" fmla="*/ 122 w 129"/>
                <a:gd name="T1" fmla="*/ 15 h 127"/>
                <a:gd name="T2" fmla="*/ 111 w 129"/>
                <a:gd name="T3" fmla="*/ 3 h 127"/>
                <a:gd name="T4" fmla="*/ 99 w 129"/>
                <a:gd name="T5" fmla="*/ 3 h 127"/>
                <a:gd name="T6" fmla="*/ 82 w 129"/>
                <a:gd name="T7" fmla="*/ 26 h 127"/>
                <a:gd name="T8" fmla="*/ 82 w 129"/>
                <a:gd name="T9" fmla="*/ 38 h 127"/>
                <a:gd name="T10" fmla="*/ 89 w 129"/>
                <a:gd name="T11" fmla="*/ 45 h 127"/>
                <a:gd name="T12" fmla="*/ 70 w 129"/>
                <a:gd name="T13" fmla="*/ 66 h 127"/>
                <a:gd name="T14" fmla="*/ 46 w 129"/>
                <a:gd name="T15" fmla="*/ 88 h 127"/>
                <a:gd name="T16" fmla="*/ 39 w 129"/>
                <a:gd name="T17" fmla="*/ 81 h 127"/>
                <a:gd name="T18" fmla="*/ 27 w 129"/>
                <a:gd name="T19" fmla="*/ 81 h 127"/>
                <a:gd name="T20" fmla="*/ 4 w 129"/>
                <a:gd name="T21" fmla="*/ 98 h 127"/>
                <a:gd name="T22" fmla="*/ 4 w 129"/>
                <a:gd name="T23" fmla="*/ 109 h 127"/>
                <a:gd name="T24" fmla="*/ 16 w 129"/>
                <a:gd name="T25" fmla="*/ 121 h 127"/>
                <a:gd name="T26" fmla="*/ 39 w 129"/>
                <a:gd name="T27" fmla="*/ 121 h 127"/>
                <a:gd name="T28" fmla="*/ 86 w 129"/>
                <a:gd name="T29" fmla="*/ 85 h 127"/>
                <a:gd name="T30" fmla="*/ 122 w 129"/>
                <a:gd name="T31" fmla="*/ 38 h 127"/>
                <a:gd name="T32" fmla="*/ 122 w 129"/>
                <a:gd name="T33" fmla="*/ 15 h 127"/>
                <a:gd name="T34" fmla="*/ 117 w 129"/>
                <a:gd name="T35" fmla="*/ 32 h 127"/>
                <a:gd name="T36" fmla="*/ 82 w 129"/>
                <a:gd name="T37" fmla="*/ 78 h 127"/>
                <a:gd name="T38" fmla="*/ 33 w 129"/>
                <a:gd name="T39" fmla="*/ 115 h 127"/>
                <a:gd name="T40" fmla="*/ 21 w 129"/>
                <a:gd name="T41" fmla="*/ 115 h 127"/>
                <a:gd name="T42" fmla="*/ 14 w 129"/>
                <a:gd name="T43" fmla="*/ 107 h 127"/>
                <a:gd name="T44" fmla="*/ 14 w 129"/>
                <a:gd name="T45" fmla="*/ 100 h 127"/>
                <a:gd name="T46" fmla="*/ 28 w 129"/>
                <a:gd name="T47" fmla="*/ 89 h 127"/>
                <a:gd name="T48" fmla="*/ 36 w 129"/>
                <a:gd name="T49" fmla="*/ 89 h 127"/>
                <a:gd name="T50" fmla="*/ 45 w 129"/>
                <a:gd name="T51" fmla="*/ 98 h 127"/>
                <a:gd name="T52" fmla="*/ 100 w 129"/>
                <a:gd name="T53" fmla="*/ 44 h 127"/>
                <a:gd name="T54" fmla="*/ 90 w 129"/>
                <a:gd name="T55" fmla="*/ 35 h 127"/>
                <a:gd name="T56" fmla="*/ 90 w 129"/>
                <a:gd name="T57" fmla="*/ 27 h 127"/>
                <a:gd name="T58" fmla="*/ 101 w 129"/>
                <a:gd name="T59" fmla="*/ 13 h 127"/>
                <a:gd name="T60" fmla="*/ 109 w 129"/>
                <a:gd name="T61" fmla="*/ 13 h 127"/>
                <a:gd name="T62" fmla="*/ 116 w 129"/>
                <a:gd name="T63" fmla="*/ 20 h 127"/>
                <a:gd name="T64" fmla="*/ 117 w 129"/>
                <a:gd name="T65" fmla="*/ 3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127">
                  <a:moveTo>
                    <a:pt x="122" y="15"/>
                  </a:moveTo>
                  <a:cubicBezTo>
                    <a:pt x="111" y="3"/>
                    <a:pt x="111" y="3"/>
                    <a:pt x="111" y="3"/>
                  </a:cubicBezTo>
                  <a:cubicBezTo>
                    <a:pt x="108" y="0"/>
                    <a:pt x="102" y="0"/>
                    <a:pt x="99" y="3"/>
                  </a:cubicBezTo>
                  <a:cubicBezTo>
                    <a:pt x="82" y="26"/>
                    <a:pt x="82" y="26"/>
                    <a:pt x="82" y="26"/>
                  </a:cubicBezTo>
                  <a:cubicBezTo>
                    <a:pt x="79" y="30"/>
                    <a:pt x="79" y="35"/>
                    <a:pt x="82" y="38"/>
                  </a:cubicBezTo>
                  <a:cubicBezTo>
                    <a:pt x="89" y="45"/>
                    <a:pt x="89" y="45"/>
                    <a:pt x="89" y="45"/>
                  </a:cubicBezTo>
                  <a:cubicBezTo>
                    <a:pt x="84" y="52"/>
                    <a:pt x="78" y="59"/>
                    <a:pt x="70" y="66"/>
                  </a:cubicBezTo>
                  <a:cubicBezTo>
                    <a:pt x="63" y="74"/>
                    <a:pt x="54" y="82"/>
                    <a:pt x="46" y="88"/>
                  </a:cubicBezTo>
                  <a:cubicBezTo>
                    <a:pt x="39" y="81"/>
                    <a:pt x="39" y="81"/>
                    <a:pt x="39" y="81"/>
                  </a:cubicBezTo>
                  <a:cubicBezTo>
                    <a:pt x="36" y="78"/>
                    <a:pt x="31" y="78"/>
                    <a:pt x="27" y="81"/>
                  </a:cubicBezTo>
                  <a:cubicBezTo>
                    <a:pt x="4" y="98"/>
                    <a:pt x="4" y="98"/>
                    <a:pt x="4" y="98"/>
                  </a:cubicBezTo>
                  <a:cubicBezTo>
                    <a:pt x="0" y="101"/>
                    <a:pt x="1" y="106"/>
                    <a:pt x="4" y="109"/>
                  </a:cubicBezTo>
                  <a:cubicBezTo>
                    <a:pt x="16" y="121"/>
                    <a:pt x="16" y="121"/>
                    <a:pt x="16" y="121"/>
                  </a:cubicBezTo>
                  <a:cubicBezTo>
                    <a:pt x="22" y="127"/>
                    <a:pt x="30" y="125"/>
                    <a:pt x="39" y="121"/>
                  </a:cubicBezTo>
                  <a:cubicBezTo>
                    <a:pt x="39" y="121"/>
                    <a:pt x="64" y="107"/>
                    <a:pt x="86" y="85"/>
                  </a:cubicBezTo>
                  <a:cubicBezTo>
                    <a:pt x="106" y="65"/>
                    <a:pt x="122" y="38"/>
                    <a:pt x="122" y="38"/>
                  </a:cubicBezTo>
                  <a:cubicBezTo>
                    <a:pt x="126" y="29"/>
                    <a:pt x="129" y="21"/>
                    <a:pt x="122" y="15"/>
                  </a:cubicBezTo>
                  <a:close/>
                  <a:moveTo>
                    <a:pt x="117" y="32"/>
                  </a:moveTo>
                  <a:cubicBezTo>
                    <a:pt x="110" y="45"/>
                    <a:pt x="95" y="65"/>
                    <a:pt x="82" y="78"/>
                  </a:cubicBezTo>
                  <a:cubicBezTo>
                    <a:pt x="67" y="94"/>
                    <a:pt x="33" y="115"/>
                    <a:pt x="33" y="115"/>
                  </a:cubicBezTo>
                  <a:cubicBezTo>
                    <a:pt x="30" y="117"/>
                    <a:pt x="23" y="117"/>
                    <a:pt x="21" y="115"/>
                  </a:cubicBezTo>
                  <a:cubicBezTo>
                    <a:pt x="14" y="107"/>
                    <a:pt x="14" y="107"/>
                    <a:pt x="14" y="107"/>
                  </a:cubicBezTo>
                  <a:cubicBezTo>
                    <a:pt x="12" y="105"/>
                    <a:pt x="12" y="102"/>
                    <a:pt x="14" y="100"/>
                  </a:cubicBezTo>
                  <a:cubicBezTo>
                    <a:pt x="28" y="89"/>
                    <a:pt x="28" y="89"/>
                    <a:pt x="28" y="89"/>
                  </a:cubicBezTo>
                  <a:cubicBezTo>
                    <a:pt x="31" y="87"/>
                    <a:pt x="34" y="87"/>
                    <a:pt x="36" y="89"/>
                  </a:cubicBezTo>
                  <a:cubicBezTo>
                    <a:pt x="45" y="98"/>
                    <a:pt x="45" y="98"/>
                    <a:pt x="45" y="98"/>
                  </a:cubicBezTo>
                  <a:cubicBezTo>
                    <a:pt x="47" y="97"/>
                    <a:pt x="81" y="74"/>
                    <a:pt x="100" y="44"/>
                  </a:cubicBezTo>
                  <a:cubicBezTo>
                    <a:pt x="90" y="35"/>
                    <a:pt x="90" y="35"/>
                    <a:pt x="90" y="35"/>
                  </a:cubicBezTo>
                  <a:cubicBezTo>
                    <a:pt x="88" y="33"/>
                    <a:pt x="89" y="30"/>
                    <a:pt x="90" y="27"/>
                  </a:cubicBezTo>
                  <a:cubicBezTo>
                    <a:pt x="101" y="13"/>
                    <a:pt x="101" y="13"/>
                    <a:pt x="101" y="13"/>
                  </a:cubicBezTo>
                  <a:cubicBezTo>
                    <a:pt x="103" y="10"/>
                    <a:pt x="107" y="11"/>
                    <a:pt x="109" y="13"/>
                  </a:cubicBezTo>
                  <a:cubicBezTo>
                    <a:pt x="116" y="20"/>
                    <a:pt x="116" y="20"/>
                    <a:pt x="116" y="20"/>
                  </a:cubicBezTo>
                  <a:cubicBezTo>
                    <a:pt x="119" y="23"/>
                    <a:pt x="118" y="29"/>
                    <a:pt x="117" y="3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4" name="组合 13"/>
          <p:cNvGrpSpPr/>
          <p:nvPr/>
        </p:nvGrpSpPr>
        <p:grpSpPr>
          <a:xfrm>
            <a:off x="1295400" y="2936557"/>
            <a:ext cx="883920" cy="883920"/>
            <a:chOff x="2834640" y="3550920"/>
            <a:chExt cx="883920" cy="883920"/>
          </a:xfrm>
        </p:grpSpPr>
        <p:sp>
          <p:nvSpPr>
            <p:cNvPr id="9" name="椭圆 8"/>
            <p:cNvSpPr/>
            <p:nvPr/>
          </p:nvSpPr>
          <p:spPr>
            <a:xfrm>
              <a:off x="2834640" y="3550920"/>
              <a:ext cx="883920" cy="883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204"/>
            <p:cNvSpPr>
              <a:spLocks noEditPoints="1"/>
            </p:cNvSpPr>
            <p:nvPr/>
          </p:nvSpPr>
          <p:spPr bwMode="auto">
            <a:xfrm>
              <a:off x="3021421" y="3771350"/>
              <a:ext cx="481013" cy="450850"/>
            </a:xfrm>
            <a:custGeom>
              <a:avLst/>
              <a:gdLst>
                <a:gd name="T0" fmla="*/ 112 w 128"/>
                <a:gd name="T1" fmla="*/ 16 h 120"/>
                <a:gd name="T2" fmla="*/ 88 w 128"/>
                <a:gd name="T3" fmla="*/ 16 h 120"/>
                <a:gd name="T4" fmla="*/ 88 w 128"/>
                <a:gd name="T5" fmla="*/ 8 h 120"/>
                <a:gd name="T6" fmla="*/ 80 w 128"/>
                <a:gd name="T7" fmla="*/ 0 h 120"/>
                <a:gd name="T8" fmla="*/ 48 w 128"/>
                <a:gd name="T9" fmla="*/ 0 h 120"/>
                <a:gd name="T10" fmla="*/ 40 w 128"/>
                <a:gd name="T11" fmla="*/ 8 h 120"/>
                <a:gd name="T12" fmla="*/ 40 w 128"/>
                <a:gd name="T13" fmla="*/ 16 h 120"/>
                <a:gd name="T14" fmla="*/ 16 w 128"/>
                <a:gd name="T15" fmla="*/ 16 h 120"/>
                <a:gd name="T16" fmla="*/ 0 w 128"/>
                <a:gd name="T17" fmla="*/ 32 h 120"/>
                <a:gd name="T18" fmla="*/ 0 w 128"/>
                <a:gd name="T19" fmla="*/ 104 h 120"/>
                <a:gd name="T20" fmla="*/ 16 w 128"/>
                <a:gd name="T21" fmla="*/ 120 h 120"/>
                <a:gd name="T22" fmla="*/ 112 w 128"/>
                <a:gd name="T23" fmla="*/ 120 h 120"/>
                <a:gd name="T24" fmla="*/ 128 w 128"/>
                <a:gd name="T25" fmla="*/ 104 h 120"/>
                <a:gd name="T26" fmla="*/ 128 w 128"/>
                <a:gd name="T27" fmla="*/ 32 h 120"/>
                <a:gd name="T28" fmla="*/ 112 w 128"/>
                <a:gd name="T29" fmla="*/ 16 h 120"/>
                <a:gd name="T30" fmla="*/ 48 w 128"/>
                <a:gd name="T31" fmla="*/ 12 h 120"/>
                <a:gd name="T32" fmla="*/ 52 w 128"/>
                <a:gd name="T33" fmla="*/ 8 h 120"/>
                <a:gd name="T34" fmla="*/ 76 w 128"/>
                <a:gd name="T35" fmla="*/ 8 h 120"/>
                <a:gd name="T36" fmla="*/ 80 w 128"/>
                <a:gd name="T37" fmla="*/ 12 h 120"/>
                <a:gd name="T38" fmla="*/ 80 w 128"/>
                <a:gd name="T39" fmla="*/ 16 h 120"/>
                <a:gd name="T40" fmla="*/ 76 w 128"/>
                <a:gd name="T41" fmla="*/ 16 h 120"/>
                <a:gd name="T42" fmla="*/ 52 w 128"/>
                <a:gd name="T43" fmla="*/ 16 h 120"/>
                <a:gd name="T44" fmla="*/ 48 w 128"/>
                <a:gd name="T45" fmla="*/ 16 h 120"/>
                <a:gd name="T46" fmla="*/ 48 w 128"/>
                <a:gd name="T47" fmla="*/ 12 h 120"/>
                <a:gd name="T48" fmla="*/ 120 w 128"/>
                <a:gd name="T49" fmla="*/ 104 h 120"/>
                <a:gd name="T50" fmla="*/ 112 w 128"/>
                <a:gd name="T51" fmla="*/ 112 h 120"/>
                <a:gd name="T52" fmla="*/ 16 w 128"/>
                <a:gd name="T53" fmla="*/ 112 h 120"/>
                <a:gd name="T54" fmla="*/ 8 w 128"/>
                <a:gd name="T55" fmla="*/ 104 h 120"/>
                <a:gd name="T56" fmla="*/ 8 w 128"/>
                <a:gd name="T57" fmla="*/ 60 h 120"/>
                <a:gd name="T58" fmla="*/ 49 w 128"/>
                <a:gd name="T59" fmla="*/ 60 h 120"/>
                <a:gd name="T60" fmla="*/ 48 w 128"/>
                <a:gd name="T61" fmla="*/ 64 h 120"/>
                <a:gd name="T62" fmla="*/ 64 w 128"/>
                <a:gd name="T63" fmla="*/ 80 h 120"/>
                <a:gd name="T64" fmla="*/ 80 w 128"/>
                <a:gd name="T65" fmla="*/ 64 h 120"/>
                <a:gd name="T66" fmla="*/ 79 w 128"/>
                <a:gd name="T67" fmla="*/ 60 h 120"/>
                <a:gd name="T68" fmla="*/ 120 w 128"/>
                <a:gd name="T69" fmla="*/ 60 h 120"/>
                <a:gd name="T70" fmla="*/ 120 w 128"/>
                <a:gd name="T71" fmla="*/ 104 h 120"/>
                <a:gd name="T72" fmla="*/ 56 w 128"/>
                <a:gd name="T73" fmla="*/ 64 h 120"/>
                <a:gd name="T74" fmla="*/ 57 w 128"/>
                <a:gd name="T75" fmla="*/ 60 h 120"/>
                <a:gd name="T76" fmla="*/ 71 w 128"/>
                <a:gd name="T77" fmla="*/ 60 h 120"/>
                <a:gd name="T78" fmla="*/ 72 w 128"/>
                <a:gd name="T79" fmla="*/ 64 h 120"/>
                <a:gd name="T80" fmla="*/ 64 w 128"/>
                <a:gd name="T81" fmla="*/ 72 h 120"/>
                <a:gd name="T82" fmla="*/ 56 w 128"/>
                <a:gd name="T83" fmla="*/ 64 h 120"/>
                <a:gd name="T84" fmla="*/ 120 w 128"/>
                <a:gd name="T85" fmla="*/ 52 h 120"/>
                <a:gd name="T86" fmla="*/ 8 w 128"/>
                <a:gd name="T87" fmla="*/ 52 h 120"/>
                <a:gd name="T88" fmla="*/ 8 w 128"/>
                <a:gd name="T89" fmla="*/ 32 h 120"/>
                <a:gd name="T90" fmla="*/ 16 w 128"/>
                <a:gd name="T91" fmla="*/ 24 h 120"/>
                <a:gd name="T92" fmla="*/ 112 w 128"/>
                <a:gd name="T93" fmla="*/ 24 h 120"/>
                <a:gd name="T94" fmla="*/ 120 w 128"/>
                <a:gd name="T95" fmla="*/ 32 h 120"/>
                <a:gd name="T96" fmla="*/ 120 w 128"/>
                <a:gd name="T9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0">
                  <a:moveTo>
                    <a:pt x="112" y="16"/>
                  </a:moveTo>
                  <a:cubicBezTo>
                    <a:pt x="88" y="16"/>
                    <a:pt x="88" y="16"/>
                    <a:pt x="88" y="16"/>
                  </a:cubicBezTo>
                  <a:cubicBezTo>
                    <a:pt x="88" y="8"/>
                    <a:pt x="88" y="8"/>
                    <a:pt x="88" y="8"/>
                  </a:cubicBezTo>
                  <a:cubicBezTo>
                    <a:pt x="88" y="4"/>
                    <a:pt x="84" y="0"/>
                    <a:pt x="80" y="0"/>
                  </a:cubicBezTo>
                  <a:cubicBezTo>
                    <a:pt x="48" y="0"/>
                    <a:pt x="48" y="0"/>
                    <a:pt x="48" y="0"/>
                  </a:cubicBezTo>
                  <a:cubicBezTo>
                    <a:pt x="44" y="0"/>
                    <a:pt x="40" y="4"/>
                    <a:pt x="40" y="8"/>
                  </a:cubicBezTo>
                  <a:cubicBezTo>
                    <a:pt x="40" y="16"/>
                    <a:pt x="40" y="16"/>
                    <a:pt x="40" y="16"/>
                  </a:cubicBezTo>
                  <a:cubicBezTo>
                    <a:pt x="16" y="16"/>
                    <a:pt x="16" y="16"/>
                    <a:pt x="16" y="16"/>
                  </a:cubicBezTo>
                  <a:cubicBezTo>
                    <a:pt x="7" y="16"/>
                    <a:pt x="0" y="23"/>
                    <a:pt x="0" y="32"/>
                  </a:cubicBezTo>
                  <a:cubicBezTo>
                    <a:pt x="0" y="104"/>
                    <a:pt x="0" y="104"/>
                    <a:pt x="0" y="104"/>
                  </a:cubicBezTo>
                  <a:cubicBezTo>
                    <a:pt x="0" y="113"/>
                    <a:pt x="7" y="120"/>
                    <a:pt x="16" y="120"/>
                  </a:cubicBezTo>
                  <a:cubicBezTo>
                    <a:pt x="112" y="120"/>
                    <a:pt x="112" y="120"/>
                    <a:pt x="112" y="120"/>
                  </a:cubicBezTo>
                  <a:cubicBezTo>
                    <a:pt x="121" y="120"/>
                    <a:pt x="128" y="113"/>
                    <a:pt x="128" y="104"/>
                  </a:cubicBezTo>
                  <a:cubicBezTo>
                    <a:pt x="128" y="32"/>
                    <a:pt x="128" y="32"/>
                    <a:pt x="128" y="32"/>
                  </a:cubicBezTo>
                  <a:cubicBezTo>
                    <a:pt x="128" y="23"/>
                    <a:pt x="121" y="16"/>
                    <a:pt x="112" y="16"/>
                  </a:cubicBezTo>
                  <a:close/>
                  <a:moveTo>
                    <a:pt x="48" y="12"/>
                  </a:moveTo>
                  <a:cubicBezTo>
                    <a:pt x="48" y="10"/>
                    <a:pt x="50" y="8"/>
                    <a:pt x="52" y="8"/>
                  </a:cubicBezTo>
                  <a:cubicBezTo>
                    <a:pt x="76" y="8"/>
                    <a:pt x="76" y="8"/>
                    <a:pt x="76" y="8"/>
                  </a:cubicBezTo>
                  <a:cubicBezTo>
                    <a:pt x="78" y="8"/>
                    <a:pt x="80" y="10"/>
                    <a:pt x="80" y="12"/>
                  </a:cubicBezTo>
                  <a:cubicBezTo>
                    <a:pt x="80" y="16"/>
                    <a:pt x="80" y="16"/>
                    <a:pt x="80" y="16"/>
                  </a:cubicBezTo>
                  <a:cubicBezTo>
                    <a:pt x="78" y="16"/>
                    <a:pt x="78" y="16"/>
                    <a:pt x="76" y="16"/>
                  </a:cubicBezTo>
                  <a:cubicBezTo>
                    <a:pt x="52" y="16"/>
                    <a:pt x="52" y="16"/>
                    <a:pt x="52" y="16"/>
                  </a:cubicBezTo>
                  <a:cubicBezTo>
                    <a:pt x="50" y="16"/>
                    <a:pt x="50" y="16"/>
                    <a:pt x="48" y="16"/>
                  </a:cubicBezTo>
                  <a:lnTo>
                    <a:pt x="48" y="12"/>
                  </a:lnTo>
                  <a:close/>
                  <a:moveTo>
                    <a:pt x="120" y="104"/>
                  </a:moveTo>
                  <a:cubicBezTo>
                    <a:pt x="120" y="108"/>
                    <a:pt x="116" y="112"/>
                    <a:pt x="112" y="112"/>
                  </a:cubicBezTo>
                  <a:cubicBezTo>
                    <a:pt x="16" y="112"/>
                    <a:pt x="16" y="112"/>
                    <a:pt x="16" y="112"/>
                  </a:cubicBezTo>
                  <a:cubicBezTo>
                    <a:pt x="12" y="112"/>
                    <a:pt x="8" y="108"/>
                    <a:pt x="8" y="104"/>
                  </a:cubicBezTo>
                  <a:cubicBezTo>
                    <a:pt x="8" y="60"/>
                    <a:pt x="8" y="60"/>
                    <a:pt x="8" y="60"/>
                  </a:cubicBezTo>
                  <a:cubicBezTo>
                    <a:pt x="49" y="60"/>
                    <a:pt x="49" y="60"/>
                    <a:pt x="49" y="60"/>
                  </a:cubicBezTo>
                  <a:cubicBezTo>
                    <a:pt x="48" y="61"/>
                    <a:pt x="48" y="63"/>
                    <a:pt x="48" y="64"/>
                  </a:cubicBezTo>
                  <a:cubicBezTo>
                    <a:pt x="48" y="73"/>
                    <a:pt x="55" y="80"/>
                    <a:pt x="64" y="80"/>
                  </a:cubicBezTo>
                  <a:cubicBezTo>
                    <a:pt x="73" y="80"/>
                    <a:pt x="80" y="73"/>
                    <a:pt x="80" y="64"/>
                  </a:cubicBezTo>
                  <a:cubicBezTo>
                    <a:pt x="80" y="63"/>
                    <a:pt x="80" y="61"/>
                    <a:pt x="79" y="60"/>
                  </a:cubicBezTo>
                  <a:cubicBezTo>
                    <a:pt x="120" y="60"/>
                    <a:pt x="120" y="60"/>
                    <a:pt x="120" y="60"/>
                  </a:cubicBezTo>
                  <a:lnTo>
                    <a:pt x="120" y="104"/>
                  </a:lnTo>
                  <a:close/>
                  <a:moveTo>
                    <a:pt x="56" y="64"/>
                  </a:moveTo>
                  <a:cubicBezTo>
                    <a:pt x="56" y="63"/>
                    <a:pt x="56" y="61"/>
                    <a:pt x="57" y="60"/>
                  </a:cubicBezTo>
                  <a:cubicBezTo>
                    <a:pt x="71" y="60"/>
                    <a:pt x="71" y="60"/>
                    <a:pt x="71" y="60"/>
                  </a:cubicBezTo>
                  <a:cubicBezTo>
                    <a:pt x="72" y="61"/>
                    <a:pt x="72" y="63"/>
                    <a:pt x="72" y="64"/>
                  </a:cubicBezTo>
                  <a:cubicBezTo>
                    <a:pt x="72" y="68"/>
                    <a:pt x="68" y="72"/>
                    <a:pt x="64" y="72"/>
                  </a:cubicBezTo>
                  <a:cubicBezTo>
                    <a:pt x="60" y="72"/>
                    <a:pt x="56" y="68"/>
                    <a:pt x="56" y="64"/>
                  </a:cubicBezTo>
                  <a:close/>
                  <a:moveTo>
                    <a:pt x="120" y="52"/>
                  </a:moveTo>
                  <a:cubicBezTo>
                    <a:pt x="8" y="52"/>
                    <a:pt x="8" y="52"/>
                    <a:pt x="8" y="52"/>
                  </a:cubicBezTo>
                  <a:cubicBezTo>
                    <a:pt x="8" y="32"/>
                    <a:pt x="8" y="32"/>
                    <a:pt x="8" y="32"/>
                  </a:cubicBezTo>
                  <a:cubicBezTo>
                    <a:pt x="8" y="28"/>
                    <a:pt x="12" y="24"/>
                    <a:pt x="16" y="24"/>
                  </a:cubicBezTo>
                  <a:cubicBezTo>
                    <a:pt x="112" y="24"/>
                    <a:pt x="112" y="24"/>
                    <a:pt x="112" y="24"/>
                  </a:cubicBezTo>
                  <a:cubicBezTo>
                    <a:pt x="116" y="24"/>
                    <a:pt x="120" y="28"/>
                    <a:pt x="120" y="32"/>
                  </a:cubicBezTo>
                  <a:lnTo>
                    <a:pt x="120" y="5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995790" y="4003947"/>
            <a:ext cx="1444416" cy="425670"/>
            <a:chOff x="995790" y="4475434"/>
            <a:chExt cx="1444416" cy="425670"/>
          </a:xfrm>
          <a:solidFill>
            <a:schemeClr val="accent5">
              <a:lumMod val="60000"/>
              <a:lumOff val="40000"/>
            </a:schemeClr>
          </a:solidFill>
        </p:grpSpPr>
        <p:grpSp>
          <p:nvGrpSpPr>
            <p:cNvPr id="38" name="组合 37"/>
            <p:cNvGrpSpPr/>
            <p:nvPr/>
          </p:nvGrpSpPr>
          <p:grpSpPr>
            <a:xfrm>
              <a:off x="995790" y="4475434"/>
              <a:ext cx="1444416" cy="425670"/>
              <a:chOff x="3196066" y="5675585"/>
              <a:chExt cx="1444416" cy="425670"/>
            </a:xfrm>
            <a:grpFill/>
          </p:grpSpPr>
          <p:sp>
            <p:nvSpPr>
              <p:cNvPr id="34" name="椭圆 33"/>
              <p:cNvSpPr/>
              <p:nvPr/>
            </p:nvSpPr>
            <p:spPr>
              <a:xfrm>
                <a:off x="3196066"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407232" y="5675585"/>
                <a:ext cx="1021893" cy="42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214812"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1043827" y="4545328"/>
              <a:ext cx="1343580" cy="261610"/>
            </a:xfrm>
            <a:prstGeom prst="rect">
              <a:avLst/>
            </a:prstGeom>
            <a:grpFill/>
          </p:spPr>
          <p:txBody>
            <a:bodyPr wrap="square" rtlCol="0">
              <a:spAutoFit/>
            </a:bodyPr>
            <a:lstStyle/>
            <a:p>
              <a:pPr algn="ctr"/>
              <a:r>
                <a:rPr lang="zh-CN" altLang="zh-CN" sz="1100" dirty="0"/>
                <a:t>供应商的议价能力</a:t>
              </a:r>
              <a:endParaRPr lang="zh-CN" altLang="en-US" sz="1100" b="1" dirty="0">
                <a:solidFill>
                  <a:schemeClr val="bg1"/>
                </a:solidFill>
              </a:endParaRPr>
            </a:p>
          </p:txBody>
        </p:sp>
      </p:grpSp>
      <p:grpSp>
        <p:nvGrpSpPr>
          <p:cNvPr id="39" name="组合 38"/>
          <p:cNvGrpSpPr/>
          <p:nvPr/>
        </p:nvGrpSpPr>
        <p:grpSpPr>
          <a:xfrm>
            <a:off x="3188921" y="4003947"/>
            <a:ext cx="1444416" cy="425670"/>
            <a:chOff x="3196066" y="5675585"/>
            <a:chExt cx="1444416" cy="425670"/>
          </a:xfrm>
          <a:solidFill>
            <a:schemeClr val="accent5">
              <a:lumMod val="60000"/>
              <a:lumOff val="40000"/>
            </a:schemeClr>
          </a:solidFill>
        </p:grpSpPr>
        <p:sp>
          <p:nvSpPr>
            <p:cNvPr id="40" name="椭圆 39"/>
            <p:cNvSpPr/>
            <p:nvPr/>
          </p:nvSpPr>
          <p:spPr>
            <a:xfrm>
              <a:off x="3196066"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407232" y="5675585"/>
              <a:ext cx="1021893" cy="42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214812"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5382052" y="4003947"/>
            <a:ext cx="1444416" cy="425670"/>
            <a:chOff x="3196066" y="5675585"/>
            <a:chExt cx="1444416" cy="425670"/>
          </a:xfrm>
          <a:solidFill>
            <a:schemeClr val="accent5">
              <a:lumMod val="60000"/>
              <a:lumOff val="40000"/>
            </a:schemeClr>
          </a:solidFill>
        </p:grpSpPr>
        <p:sp>
          <p:nvSpPr>
            <p:cNvPr id="44" name="椭圆 43"/>
            <p:cNvSpPr/>
            <p:nvPr/>
          </p:nvSpPr>
          <p:spPr>
            <a:xfrm>
              <a:off x="3196066"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407232" y="5675585"/>
              <a:ext cx="1021893" cy="42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214812"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9768314" y="4003947"/>
            <a:ext cx="1444416" cy="425670"/>
            <a:chOff x="3196066" y="5675585"/>
            <a:chExt cx="1444416" cy="425670"/>
          </a:xfrm>
          <a:solidFill>
            <a:schemeClr val="accent5">
              <a:lumMod val="60000"/>
              <a:lumOff val="40000"/>
            </a:schemeClr>
          </a:solidFill>
        </p:grpSpPr>
        <p:sp>
          <p:nvSpPr>
            <p:cNvPr id="52" name="椭圆 51"/>
            <p:cNvSpPr/>
            <p:nvPr/>
          </p:nvSpPr>
          <p:spPr>
            <a:xfrm>
              <a:off x="3196066"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407232" y="5675585"/>
              <a:ext cx="1021893" cy="42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214812"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7575183" y="4003947"/>
            <a:ext cx="1444416" cy="425670"/>
            <a:chOff x="3196066" y="5675585"/>
            <a:chExt cx="1444416" cy="425670"/>
          </a:xfrm>
          <a:solidFill>
            <a:schemeClr val="accent5">
              <a:lumMod val="60000"/>
              <a:lumOff val="40000"/>
            </a:schemeClr>
          </a:solidFill>
        </p:grpSpPr>
        <p:sp>
          <p:nvSpPr>
            <p:cNvPr id="48" name="椭圆 47"/>
            <p:cNvSpPr/>
            <p:nvPr/>
          </p:nvSpPr>
          <p:spPr>
            <a:xfrm>
              <a:off x="3196066"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07232" y="5675585"/>
              <a:ext cx="1021893" cy="42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214812" y="5675585"/>
              <a:ext cx="425670" cy="4256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10012680" y="2936557"/>
            <a:ext cx="883920" cy="883920"/>
            <a:chOff x="10012680" y="2936557"/>
            <a:chExt cx="883920" cy="883920"/>
          </a:xfrm>
        </p:grpSpPr>
        <p:sp>
          <p:nvSpPr>
            <p:cNvPr id="11" name="椭圆 10"/>
            <p:cNvSpPr/>
            <p:nvPr/>
          </p:nvSpPr>
          <p:spPr>
            <a:xfrm>
              <a:off x="10012680" y="2936557"/>
              <a:ext cx="883920" cy="883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158"/>
            <p:cNvSpPr>
              <a:spLocks noEditPoints="1"/>
            </p:cNvSpPr>
            <p:nvPr/>
          </p:nvSpPr>
          <p:spPr bwMode="auto">
            <a:xfrm>
              <a:off x="10259007" y="3206344"/>
              <a:ext cx="406400" cy="420688"/>
            </a:xfrm>
            <a:custGeom>
              <a:avLst/>
              <a:gdLst>
                <a:gd name="T0" fmla="*/ 107 w 108"/>
                <a:gd name="T1" fmla="*/ 7 h 112"/>
                <a:gd name="T2" fmla="*/ 108 w 108"/>
                <a:gd name="T3" fmla="*/ 4 h 112"/>
                <a:gd name="T4" fmla="*/ 105 w 108"/>
                <a:gd name="T5" fmla="*/ 0 h 112"/>
                <a:gd name="T6" fmla="*/ 104 w 108"/>
                <a:gd name="T7" fmla="*/ 0 h 112"/>
                <a:gd name="T8" fmla="*/ 4 w 108"/>
                <a:gd name="T9" fmla="*/ 0 h 112"/>
                <a:gd name="T10" fmla="*/ 1 w 108"/>
                <a:gd name="T11" fmla="*/ 1 h 112"/>
                <a:gd name="T12" fmla="*/ 1 w 108"/>
                <a:gd name="T13" fmla="*/ 7 h 112"/>
                <a:gd name="T14" fmla="*/ 52 w 108"/>
                <a:gd name="T15" fmla="*/ 70 h 112"/>
                <a:gd name="T16" fmla="*/ 52 w 108"/>
                <a:gd name="T17" fmla="*/ 104 h 112"/>
                <a:gd name="T18" fmla="*/ 36 w 108"/>
                <a:gd name="T19" fmla="*/ 104 h 112"/>
                <a:gd name="T20" fmla="*/ 32 w 108"/>
                <a:gd name="T21" fmla="*/ 108 h 112"/>
                <a:gd name="T22" fmla="*/ 36 w 108"/>
                <a:gd name="T23" fmla="*/ 112 h 112"/>
                <a:gd name="T24" fmla="*/ 76 w 108"/>
                <a:gd name="T25" fmla="*/ 112 h 112"/>
                <a:gd name="T26" fmla="*/ 80 w 108"/>
                <a:gd name="T27" fmla="*/ 108 h 112"/>
                <a:gd name="T28" fmla="*/ 76 w 108"/>
                <a:gd name="T29" fmla="*/ 104 h 112"/>
                <a:gd name="T30" fmla="*/ 60 w 108"/>
                <a:gd name="T31" fmla="*/ 104 h 112"/>
                <a:gd name="T32" fmla="*/ 60 w 108"/>
                <a:gd name="T33" fmla="*/ 69 h 112"/>
                <a:gd name="T34" fmla="*/ 107 w 108"/>
                <a:gd name="T35" fmla="*/ 7 h 112"/>
                <a:gd name="T36" fmla="*/ 56 w 108"/>
                <a:gd name="T37" fmla="*/ 62 h 112"/>
                <a:gd name="T38" fmla="*/ 12 w 108"/>
                <a:gd name="T39" fmla="*/ 8 h 112"/>
                <a:gd name="T40" fmla="*/ 96 w 108"/>
                <a:gd name="T41" fmla="*/ 8 h 112"/>
                <a:gd name="T42" fmla="*/ 56 w 108"/>
                <a:gd name="T43" fmla="*/ 6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12">
                  <a:moveTo>
                    <a:pt x="107" y="7"/>
                  </a:moveTo>
                  <a:cubicBezTo>
                    <a:pt x="107" y="6"/>
                    <a:pt x="108" y="5"/>
                    <a:pt x="108" y="4"/>
                  </a:cubicBezTo>
                  <a:cubicBezTo>
                    <a:pt x="108" y="2"/>
                    <a:pt x="107" y="1"/>
                    <a:pt x="105" y="0"/>
                  </a:cubicBezTo>
                  <a:cubicBezTo>
                    <a:pt x="105" y="0"/>
                    <a:pt x="104" y="0"/>
                    <a:pt x="104" y="0"/>
                  </a:cubicBezTo>
                  <a:cubicBezTo>
                    <a:pt x="4" y="0"/>
                    <a:pt x="4" y="0"/>
                    <a:pt x="4" y="0"/>
                  </a:cubicBezTo>
                  <a:cubicBezTo>
                    <a:pt x="3" y="0"/>
                    <a:pt x="2" y="0"/>
                    <a:pt x="1" y="1"/>
                  </a:cubicBezTo>
                  <a:cubicBezTo>
                    <a:pt x="0" y="3"/>
                    <a:pt x="0" y="5"/>
                    <a:pt x="1" y="7"/>
                  </a:cubicBezTo>
                  <a:cubicBezTo>
                    <a:pt x="52" y="70"/>
                    <a:pt x="52" y="70"/>
                    <a:pt x="52" y="70"/>
                  </a:cubicBezTo>
                  <a:cubicBezTo>
                    <a:pt x="52" y="104"/>
                    <a:pt x="52" y="104"/>
                    <a:pt x="52" y="104"/>
                  </a:cubicBezTo>
                  <a:cubicBezTo>
                    <a:pt x="36" y="104"/>
                    <a:pt x="36" y="104"/>
                    <a:pt x="36" y="104"/>
                  </a:cubicBezTo>
                  <a:cubicBezTo>
                    <a:pt x="34" y="104"/>
                    <a:pt x="32" y="106"/>
                    <a:pt x="32" y="108"/>
                  </a:cubicBezTo>
                  <a:cubicBezTo>
                    <a:pt x="32" y="110"/>
                    <a:pt x="34" y="112"/>
                    <a:pt x="36" y="112"/>
                  </a:cubicBezTo>
                  <a:cubicBezTo>
                    <a:pt x="76" y="112"/>
                    <a:pt x="76" y="112"/>
                    <a:pt x="76" y="112"/>
                  </a:cubicBezTo>
                  <a:cubicBezTo>
                    <a:pt x="78" y="112"/>
                    <a:pt x="80" y="110"/>
                    <a:pt x="80" y="108"/>
                  </a:cubicBezTo>
                  <a:cubicBezTo>
                    <a:pt x="80" y="106"/>
                    <a:pt x="78" y="104"/>
                    <a:pt x="76" y="104"/>
                  </a:cubicBezTo>
                  <a:cubicBezTo>
                    <a:pt x="60" y="104"/>
                    <a:pt x="60" y="104"/>
                    <a:pt x="60" y="104"/>
                  </a:cubicBezTo>
                  <a:cubicBezTo>
                    <a:pt x="60" y="69"/>
                    <a:pt x="60" y="69"/>
                    <a:pt x="60" y="69"/>
                  </a:cubicBezTo>
                  <a:lnTo>
                    <a:pt x="107" y="7"/>
                  </a:lnTo>
                  <a:close/>
                  <a:moveTo>
                    <a:pt x="56" y="62"/>
                  </a:moveTo>
                  <a:cubicBezTo>
                    <a:pt x="12" y="8"/>
                    <a:pt x="12" y="8"/>
                    <a:pt x="12" y="8"/>
                  </a:cubicBezTo>
                  <a:cubicBezTo>
                    <a:pt x="96" y="8"/>
                    <a:pt x="96" y="8"/>
                    <a:pt x="96" y="8"/>
                  </a:cubicBezTo>
                  <a:lnTo>
                    <a:pt x="56" y="6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86" name="文本框 85"/>
          <p:cNvSpPr txBox="1"/>
          <p:nvPr/>
        </p:nvSpPr>
        <p:spPr>
          <a:xfrm>
            <a:off x="3232273" y="4082618"/>
            <a:ext cx="1343580" cy="261610"/>
          </a:xfrm>
          <a:prstGeom prst="rect">
            <a:avLst/>
          </a:prstGeom>
          <a:noFill/>
        </p:spPr>
        <p:txBody>
          <a:bodyPr wrap="square" rtlCol="0">
            <a:spAutoFit/>
          </a:bodyPr>
          <a:lstStyle/>
          <a:p>
            <a:pPr algn="ctr"/>
            <a:r>
              <a:rPr lang="zh-CN" altLang="en-US" sz="1100" dirty="0"/>
              <a:t>购买者的议价能力</a:t>
            </a:r>
            <a:endParaRPr lang="zh-CN" altLang="en-US" sz="1100" b="1" dirty="0">
              <a:solidFill>
                <a:schemeClr val="bg1"/>
              </a:solidFill>
            </a:endParaRPr>
          </a:p>
        </p:txBody>
      </p:sp>
      <p:sp>
        <p:nvSpPr>
          <p:cNvPr id="107" name="文本框 106"/>
          <p:cNvSpPr txBox="1"/>
          <p:nvPr/>
        </p:nvSpPr>
        <p:spPr>
          <a:xfrm>
            <a:off x="5424210" y="4082618"/>
            <a:ext cx="1343580" cy="261610"/>
          </a:xfrm>
          <a:prstGeom prst="rect">
            <a:avLst/>
          </a:prstGeom>
          <a:noFill/>
        </p:spPr>
        <p:txBody>
          <a:bodyPr wrap="square" rtlCol="0">
            <a:spAutoFit/>
          </a:bodyPr>
          <a:lstStyle/>
          <a:p>
            <a:pPr algn="ctr"/>
            <a:r>
              <a:rPr lang="zh-CN" altLang="en-US" sz="1100" dirty="0"/>
              <a:t>新进入者的威胁</a:t>
            </a:r>
            <a:endParaRPr lang="zh-CN" altLang="en-US" sz="1100" b="1" dirty="0">
              <a:solidFill>
                <a:schemeClr val="bg1"/>
              </a:solidFill>
            </a:endParaRPr>
          </a:p>
        </p:txBody>
      </p:sp>
      <p:sp>
        <p:nvSpPr>
          <p:cNvPr id="108" name="文本框 107"/>
          <p:cNvSpPr txBox="1"/>
          <p:nvPr/>
        </p:nvSpPr>
        <p:spPr>
          <a:xfrm>
            <a:off x="7625505" y="4082618"/>
            <a:ext cx="1343580" cy="261610"/>
          </a:xfrm>
          <a:prstGeom prst="rect">
            <a:avLst/>
          </a:prstGeom>
          <a:noFill/>
        </p:spPr>
        <p:txBody>
          <a:bodyPr wrap="square" rtlCol="0">
            <a:spAutoFit/>
          </a:bodyPr>
          <a:lstStyle/>
          <a:p>
            <a:pPr algn="ctr"/>
            <a:r>
              <a:rPr lang="zh-CN" altLang="zh-CN" sz="1100" dirty="0"/>
              <a:t>替代品的威胁</a:t>
            </a:r>
            <a:endParaRPr lang="zh-CN" altLang="en-US" sz="1100" b="1" dirty="0">
              <a:solidFill>
                <a:schemeClr val="bg1"/>
              </a:solidFill>
            </a:endParaRPr>
          </a:p>
        </p:txBody>
      </p:sp>
      <p:sp>
        <p:nvSpPr>
          <p:cNvPr id="109" name="文本框 108"/>
          <p:cNvSpPr txBox="1"/>
          <p:nvPr/>
        </p:nvSpPr>
        <p:spPr>
          <a:xfrm>
            <a:off x="9680029" y="4082618"/>
            <a:ext cx="1620793" cy="261610"/>
          </a:xfrm>
          <a:prstGeom prst="rect">
            <a:avLst/>
          </a:prstGeom>
          <a:noFill/>
        </p:spPr>
        <p:txBody>
          <a:bodyPr wrap="square" rtlCol="0">
            <a:spAutoFit/>
          </a:bodyPr>
          <a:lstStyle/>
          <a:p>
            <a:pPr algn="ctr"/>
            <a:r>
              <a:rPr lang="zh-CN" altLang="zh-CN" sz="1100" dirty="0"/>
              <a:t>同业竞争者的竞争程度</a:t>
            </a:r>
            <a:endParaRPr lang="zh-CN" altLang="en-US" sz="1100" b="1" dirty="0">
              <a:solidFill>
                <a:schemeClr val="bg1"/>
              </a:solidFill>
            </a:endParaRPr>
          </a:p>
        </p:txBody>
      </p:sp>
      <p:sp>
        <p:nvSpPr>
          <p:cNvPr id="17" name="文本框 16"/>
          <p:cNvSpPr txBox="1"/>
          <p:nvPr/>
        </p:nvSpPr>
        <p:spPr>
          <a:xfrm>
            <a:off x="865188" y="4451154"/>
            <a:ext cx="1743075" cy="1200329"/>
          </a:xfrm>
          <a:prstGeom prst="rect">
            <a:avLst/>
          </a:prstGeom>
          <a:noFill/>
        </p:spPr>
        <p:txBody>
          <a:bodyPr wrap="square" rtlCol="0">
            <a:spAutoFit/>
          </a:bodyPr>
          <a:lstStyle/>
          <a:p>
            <a:pPr algn="just">
              <a:lnSpc>
                <a:spcPct val="150000"/>
              </a:lnSpc>
            </a:pPr>
            <a:r>
              <a:rPr lang="en-US" altLang="zh-CN" sz="1200" dirty="0"/>
              <a:t>QQ</a:t>
            </a:r>
            <a:r>
              <a:rPr lang="zh-CN" altLang="zh-CN" sz="1200" dirty="0"/>
              <a:t>表情口罩制作供方的议价能力属于中等，在价格和质量上我们公司的转换成本非常低。</a:t>
            </a:r>
            <a:endParaRPr lang="zh-CN" altLang="en-US" sz="1200" dirty="0"/>
          </a:p>
        </p:txBody>
      </p:sp>
      <p:sp>
        <p:nvSpPr>
          <p:cNvPr id="110" name="文本框 109"/>
          <p:cNvSpPr txBox="1"/>
          <p:nvPr/>
        </p:nvSpPr>
        <p:spPr>
          <a:xfrm>
            <a:off x="3032525" y="4451995"/>
            <a:ext cx="1719263" cy="2031325"/>
          </a:xfrm>
          <a:prstGeom prst="rect">
            <a:avLst/>
          </a:prstGeom>
          <a:noFill/>
        </p:spPr>
        <p:txBody>
          <a:bodyPr wrap="square" numCol="1" rtlCol="0">
            <a:spAutoFit/>
          </a:bodyPr>
          <a:lstStyle/>
          <a:p>
            <a:pPr algn="just">
              <a:lnSpc>
                <a:spcPct val="150000"/>
              </a:lnSpc>
            </a:pPr>
            <a:r>
              <a:rPr lang="zh-CN" altLang="en-US" sz="1200" dirty="0" smtClean="0"/>
              <a:t>购买者的议价能力较高，因为我们</a:t>
            </a:r>
            <a:r>
              <a:rPr lang="zh-CN" altLang="en-US" sz="1200" dirty="0"/>
              <a:t>口罩产品的差异化特征存在一定的局限性，而市面上的口罩产品丰富，所以买方的转换成本较低</a:t>
            </a:r>
            <a:r>
              <a:rPr lang="zh-CN" altLang="en-US" sz="1200" dirty="0" smtClean="0"/>
              <a:t>，有</a:t>
            </a:r>
            <a:r>
              <a:rPr lang="zh-CN" altLang="en-US" sz="1200" dirty="0"/>
              <a:t>很大的讨价还价的</a:t>
            </a:r>
            <a:r>
              <a:rPr lang="zh-CN" altLang="en-US" sz="1200" dirty="0" smtClean="0"/>
              <a:t>欲望。</a:t>
            </a:r>
            <a:endParaRPr lang="zh-CN" altLang="en-US" sz="1200" dirty="0"/>
          </a:p>
        </p:txBody>
      </p:sp>
      <p:sp>
        <p:nvSpPr>
          <p:cNvPr id="111" name="文本框 110"/>
          <p:cNvSpPr txBox="1"/>
          <p:nvPr/>
        </p:nvSpPr>
        <p:spPr>
          <a:xfrm>
            <a:off x="5224462" y="4451154"/>
            <a:ext cx="1733550" cy="2308324"/>
          </a:xfrm>
          <a:prstGeom prst="rect">
            <a:avLst/>
          </a:prstGeom>
          <a:noFill/>
        </p:spPr>
        <p:txBody>
          <a:bodyPr wrap="square" rtlCol="0">
            <a:spAutoFit/>
          </a:bodyPr>
          <a:lstStyle/>
          <a:p>
            <a:pPr algn="just">
              <a:lnSpc>
                <a:spcPct val="150000"/>
              </a:lnSpc>
            </a:pPr>
            <a:r>
              <a:rPr lang="zh-CN" altLang="en-US" sz="1200" dirty="0" smtClean="0"/>
              <a:t>我们利用</a:t>
            </a:r>
            <a:r>
              <a:rPr lang="zh-CN" altLang="en-US" sz="1200" dirty="0"/>
              <a:t>了</a:t>
            </a:r>
            <a:r>
              <a:rPr lang="en-US" altLang="zh-CN" sz="1200" dirty="0"/>
              <a:t>first mover advantage(</a:t>
            </a:r>
            <a:r>
              <a:rPr lang="zh-CN" altLang="en-US" sz="1200" dirty="0"/>
              <a:t>先动优势</a:t>
            </a:r>
            <a:r>
              <a:rPr lang="en-US" altLang="zh-CN" sz="1200" dirty="0"/>
              <a:t>) </a:t>
            </a:r>
            <a:r>
              <a:rPr lang="zh-CN" altLang="en-US" sz="1200" dirty="0"/>
              <a:t>占据了较多的市场份额，口罩的使用周期也比较长，所以短时间内以购买我们口罩的消费者不会有对其他口罩太大的需求。</a:t>
            </a:r>
            <a:endParaRPr lang="zh-CN" altLang="en-US" sz="1200" dirty="0"/>
          </a:p>
        </p:txBody>
      </p:sp>
      <p:sp>
        <p:nvSpPr>
          <p:cNvPr id="112" name="文本框 111"/>
          <p:cNvSpPr txBox="1"/>
          <p:nvPr/>
        </p:nvSpPr>
        <p:spPr>
          <a:xfrm>
            <a:off x="7440211" y="4451154"/>
            <a:ext cx="1743075" cy="1167692"/>
          </a:xfrm>
          <a:prstGeom prst="rect">
            <a:avLst/>
          </a:prstGeom>
          <a:noFill/>
        </p:spPr>
        <p:txBody>
          <a:bodyPr wrap="square" rtlCol="0">
            <a:spAutoFit/>
          </a:bodyPr>
          <a:lstStyle/>
          <a:p>
            <a:pPr algn="just">
              <a:lnSpc>
                <a:spcPct val="150000"/>
              </a:lnSpc>
            </a:pPr>
            <a:r>
              <a:rPr lang="zh-CN" altLang="en-US" sz="1200" dirty="0"/>
              <a:t>本小组的口罩的替代品主要是防雾霾的一次性口罩</a:t>
            </a:r>
            <a:r>
              <a:rPr lang="zh-CN" altLang="en-US" sz="1200" dirty="0" smtClean="0"/>
              <a:t>，和防</a:t>
            </a:r>
            <a:r>
              <a:rPr lang="zh-CN" altLang="en-US" sz="1200" dirty="0"/>
              <a:t>雾霾鼻塞等新型产品</a:t>
            </a:r>
            <a:r>
              <a:rPr lang="zh-CN" altLang="en-US" sz="1200" dirty="0" smtClean="0"/>
              <a:t>。</a:t>
            </a:r>
            <a:endParaRPr lang="zh-CN" altLang="en-US" sz="1200" dirty="0"/>
          </a:p>
        </p:txBody>
      </p:sp>
      <p:sp>
        <p:nvSpPr>
          <p:cNvPr id="113" name="文本框 112"/>
          <p:cNvSpPr txBox="1"/>
          <p:nvPr/>
        </p:nvSpPr>
        <p:spPr>
          <a:xfrm>
            <a:off x="9665485" y="4451154"/>
            <a:ext cx="1743075" cy="2275688"/>
          </a:xfrm>
          <a:prstGeom prst="rect">
            <a:avLst/>
          </a:prstGeom>
          <a:noFill/>
        </p:spPr>
        <p:txBody>
          <a:bodyPr wrap="square" rtlCol="0">
            <a:spAutoFit/>
          </a:bodyPr>
          <a:lstStyle/>
          <a:p>
            <a:pPr algn="just">
              <a:lnSpc>
                <a:spcPct val="150000"/>
              </a:lnSpc>
            </a:pPr>
            <a:r>
              <a:rPr lang="zh-CN" altLang="en-US" sz="1200" dirty="0"/>
              <a:t>相对于其它战略管理学小组，进行口罩的市场开发仅有我们公司，因此目前为止，除了产品开发之前的市场上已有的替代品，并没有其他的学生组织与我们进行利润上的竞争</a:t>
            </a:r>
            <a:r>
              <a:rPr lang="zh-CN" altLang="en-US" sz="1200" dirty="0" smtClean="0"/>
              <a:t>。</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par>
                                <p:cTn id="8" presetID="63" presetClass="path" presetSubtype="0" accel="50000" decel="50000" fill="hold" nodeType="withEffect">
                                  <p:stCondLst>
                                    <p:cond delay="0"/>
                                  </p:stCondLst>
                                  <p:childTnLst>
                                    <p:animMotion origin="layout" path="M 0.05938 -0.05069 L 0 -4.44444E-6 " pathEditMode="relative" rAng="0" ptsTypes="AA">
                                      <p:cBhvr>
                                        <p:cTn id="9" dur="2000" fill="hold"/>
                                        <p:tgtEl>
                                          <p:spTgt spid="24"/>
                                        </p:tgtEl>
                                        <p:attrNameLst>
                                          <p:attrName>ppt_x</p:attrName>
                                          <p:attrName>ppt_y</p:attrName>
                                        </p:attrNameLst>
                                      </p:cBhvr>
                                      <p:rCtr x="-2969" y="2523"/>
                                    </p:animMotion>
                                  </p:childTnLst>
                                </p:cTn>
                              </p:par>
                              <p:par>
                                <p:cTn id="10" presetID="6" presetClass="emph" presetSubtype="0" accel="50000" decel="50000" fill="hold" nodeType="withEffect">
                                  <p:stCondLst>
                                    <p:cond delay="0"/>
                                  </p:stCondLst>
                                  <p:childTnLst>
                                    <p:animScale>
                                      <p:cBhvr>
                                        <p:cTn id="11" dur="2000" fill="hold"/>
                                        <p:tgtEl>
                                          <p:spTgt spid="24"/>
                                        </p:tgtEl>
                                      </p:cBhvr>
                                      <p:by x="150000" y="150000"/>
                                      <p:from x="121884" y="121884"/>
                                      <p:to x="100000" y="10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500"/>
                                        <p:tgtEl>
                                          <p:spTgt spid="8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fade">
                                      <p:cBhvr>
                                        <p:cTn id="73" dur="500"/>
                                        <p:tgtEl>
                                          <p:spTgt spid="10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9"/>
                                        </p:tgtEl>
                                        <p:attrNameLst>
                                          <p:attrName>style.visibility</p:attrName>
                                        </p:attrNameLst>
                                      </p:cBhvr>
                                      <p:to>
                                        <p:strVal val="visible"/>
                                      </p:to>
                                    </p:set>
                                    <p:animEffect transition="in" filter="fade">
                                      <p:cBhvr>
                                        <p:cTn id="76" dur="500"/>
                                        <p:tgtEl>
                                          <p:spTgt spid="10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fade">
                                      <p:cBhvr>
                                        <p:cTn id="82" dur="500"/>
                                        <p:tgtEl>
                                          <p:spTgt spid="1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animEffect transition="in" filter="fade">
                                      <p:cBhvr>
                                        <p:cTn id="85" dur="500"/>
                                        <p:tgtEl>
                                          <p:spTgt spid="11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12"/>
                                        </p:tgtEl>
                                        <p:attrNameLst>
                                          <p:attrName>style.visibility</p:attrName>
                                        </p:attrNameLst>
                                      </p:cBhvr>
                                      <p:to>
                                        <p:strVal val="visible"/>
                                      </p:to>
                                    </p:set>
                                    <p:animEffect transition="in" filter="fade">
                                      <p:cBhvr>
                                        <p:cTn id="88" dur="500"/>
                                        <p:tgtEl>
                                          <p:spTgt spid="1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5" grpId="0" animBg="1"/>
      <p:bldP spid="26" grpId="0" animBg="1"/>
      <p:bldP spid="2" grpId="0" animBg="1"/>
      <p:bldP spid="27" grpId="0" animBg="1"/>
      <p:bldP spid="28" grpId="0" animBg="1"/>
      <p:bldP spid="3" grpId="0"/>
      <p:bldP spid="86" grpId="0"/>
      <p:bldP spid="107" grpId="0"/>
      <p:bldP spid="108" grpId="0"/>
      <p:bldP spid="109" grpId="0"/>
      <p:bldP spid="17" grpId="0"/>
      <p:bldP spid="110" grpId="0"/>
      <p:bldP spid="111" grpId="0"/>
      <p:bldP spid="112" grpId="0"/>
      <p:bldP spid="1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t="14897"/>
          <a:stretch>
            <a:fillRect/>
          </a:stretch>
        </p:blipFill>
        <p:spPr>
          <a:xfrm>
            <a:off x="0" y="-154709"/>
            <a:ext cx="12192000" cy="6917186"/>
          </a:xfrm>
          <a:prstGeom prst="rect">
            <a:avLst/>
          </a:prstGeom>
        </p:spPr>
      </p:pic>
      <p:sp>
        <p:nvSpPr>
          <p:cNvPr id="7" name="矩形 6"/>
          <p:cNvSpPr/>
          <p:nvPr/>
        </p:nvSpPr>
        <p:spPr>
          <a:xfrm>
            <a:off x="0" y="-154709"/>
            <a:ext cx="12192000" cy="7078627"/>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grpSp>
        <p:nvGrpSpPr>
          <p:cNvPr id="26" name="组合 25"/>
          <p:cNvGrpSpPr/>
          <p:nvPr/>
        </p:nvGrpSpPr>
        <p:grpSpPr>
          <a:xfrm>
            <a:off x="7932757" y="2590563"/>
            <a:ext cx="2892875" cy="2086574"/>
            <a:chOff x="5949568" y="1942923"/>
            <a:chExt cx="2169656" cy="1564931"/>
          </a:xfrm>
        </p:grpSpPr>
        <p:sp>
          <p:nvSpPr>
            <p:cNvPr id="15" name="矩形标注 14"/>
            <p:cNvSpPr/>
            <p:nvPr/>
          </p:nvSpPr>
          <p:spPr>
            <a:xfrm>
              <a:off x="5949568" y="1995686"/>
              <a:ext cx="2169656" cy="1512168"/>
            </a:xfrm>
            <a:prstGeom prst="wedgeRectCallout">
              <a:avLst>
                <a:gd name="adj1" fmla="val -49591"/>
                <a:gd name="adj2" fmla="val 74594"/>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TextBox 17"/>
            <p:cNvSpPr txBox="1"/>
            <p:nvPr/>
          </p:nvSpPr>
          <p:spPr>
            <a:xfrm>
              <a:off x="5949568" y="1942923"/>
              <a:ext cx="2169656" cy="1281121"/>
            </a:xfrm>
            <a:prstGeom prst="rect">
              <a:avLst/>
            </a:prstGeom>
            <a:noFill/>
          </p:spPr>
          <p:txBody>
            <a:bodyPr wrap="square" rtlCol="0">
              <a:spAutoFit/>
            </a:bodyPr>
            <a:lstStyle/>
            <a:p>
              <a:pPr>
                <a:lnSpc>
                  <a:spcPct val="150000"/>
                </a:lnSpc>
              </a:pPr>
              <a:r>
                <a:rPr lang="zh-CN" altLang="zh-CN" sz="1400" dirty="0">
                  <a:solidFill>
                    <a:schemeClr val="accent2">
                      <a:lumMod val="75000"/>
                    </a:schemeClr>
                  </a:solidFill>
                </a:rPr>
                <a:t>沟通及时</a:t>
              </a:r>
              <a:endParaRPr lang="zh-CN" altLang="zh-CN" sz="1400" dirty="0">
                <a:solidFill>
                  <a:schemeClr val="accent2">
                    <a:lumMod val="75000"/>
                  </a:schemeClr>
                </a:solidFill>
              </a:endParaRPr>
            </a:p>
            <a:p>
              <a:pPr>
                <a:lnSpc>
                  <a:spcPct val="150000"/>
                </a:lnSpc>
              </a:pPr>
              <a:r>
                <a:rPr lang="zh-CN" altLang="zh-CN" sz="1400" dirty="0"/>
                <a:t>创办公司微信公众号，负责人随时密切关注后台运作，查看顾客资讯消息并及时回复，随时与顾客保持密切沟通。</a:t>
              </a:r>
              <a:endParaRPr lang="zh-CN" altLang="en-US" sz="1400" dirty="0"/>
            </a:p>
          </p:txBody>
        </p:sp>
        <p:pic>
          <p:nvPicPr>
            <p:cNvPr id="3074" name="Picture 2" descr="C:\Documents and Settings\Administrator\桌面\睿泰集团员工培养计划-解决方案部-JYY\其他\PPT素材\图标\平面小图标\2\50478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313907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组合 24"/>
          <p:cNvGrpSpPr/>
          <p:nvPr/>
        </p:nvGrpSpPr>
        <p:grpSpPr>
          <a:xfrm>
            <a:off x="4221653" y="1552232"/>
            <a:ext cx="2892875" cy="2091464"/>
            <a:chOff x="3166239" y="1164174"/>
            <a:chExt cx="2169656" cy="1568598"/>
          </a:xfrm>
        </p:grpSpPr>
        <p:sp>
          <p:nvSpPr>
            <p:cNvPr id="14" name="矩形标注 13"/>
            <p:cNvSpPr/>
            <p:nvPr/>
          </p:nvSpPr>
          <p:spPr>
            <a:xfrm>
              <a:off x="3166239" y="1220604"/>
              <a:ext cx="2169656" cy="1512168"/>
            </a:xfrm>
            <a:prstGeom prst="wedgeRectCallout">
              <a:avLst>
                <a:gd name="adj1" fmla="val 983"/>
                <a:gd name="adj2" fmla="val 75305"/>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TextBox 16"/>
            <p:cNvSpPr txBox="1"/>
            <p:nvPr/>
          </p:nvSpPr>
          <p:spPr>
            <a:xfrm>
              <a:off x="3166239" y="1164174"/>
              <a:ext cx="2169656" cy="1281120"/>
            </a:xfrm>
            <a:prstGeom prst="rect">
              <a:avLst/>
            </a:prstGeom>
            <a:noFill/>
          </p:spPr>
          <p:txBody>
            <a:bodyPr wrap="square" rtlCol="0">
              <a:spAutoFit/>
            </a:bodyPr>
            <a:lstStyle/>
            <a:p>
              <a:pPr>
                <a:lnSpc>
                  <a:spcPct val="150000"/>
                </a:lnSpc>
              </a:pPr>
              <a:r>
                <a:rPr lang="zh-CN" altLang="zh-CN" sz="1400" dirty="0">
                  <a:solidFill>
                    <a:schemeClr val="accent2">
                      <a:lumMod val="75000"/>
                    </a:schemeClr>
                  </a:solidFill>
                </a:rPr>
                <a:t>个性化</a:t>
              </a:r>
              <a:endParaRPr lang="zh-CN" altLang="zh-CN" sz="1400" dirty="0">
                <a:solidFill>
                  <a:schemeClr val="accent2">
                    <a:lumMod val="75000"/>
                  </a:schemeClr>
                </a:solidFill>
              </a:endParaRPr>
            </a:p>
            <a:p>
              <a:pPr>
                <a:lnSpc>
                  <a:spcPct val="150000"/>
                </a:lnSpc>
              </a:pPr>
              <a:r>
                <a:rPr lang="zh-CN" altLang="zh-CN" sz="1400" dirty="0"/>
                <a:t>公司提供私人定制服务，顾客可根据自己的喜好挑选适合自己的个性产品，充分满足顾客的消费心理需求。</a:t>
              </a:r>
              <a:endParaRPr lang="zh-CN" altLang="zh-CN" sz="1400" dirty="0"/>
            </a:p>
          </p:txBody>
        </p:sp>
        <p:pic>
          <p:nvPicPr>
            <p:cNvPr id="3075" name="Picture 3" descr="C:\Documents and Settings\Administrator\桌面\睿泰集团员工培养计划-解决方案部-JYY\其他\PPT素材\图标\平面小图标\2\5047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765" y="2370707"/>
              <a:ext cx="292017" cy="2920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组合 20"/>
          <p:cNvGrpSpPr/>
          <p:nvPr/>
        </p:nvGrpSpPr>
        <p:grpSpPr>
          <a:xfrm>
            <a:off x="754316" y="2613467"/>
            <a:ext cx="2914392" cy="2071088"/>
            <a:chOff x="611560" y="1954537"/>
            <a:chExt cx="2185794" cy="1553317"/>
          </a:xfrm>
        </p:grpSpPr>
        <p:sp>
          <p:nvSpPr>
            <p:cNvPr id="13" name="矩形标注 12"/>
            <p:cNvSpPr/>
            <p:nvPr/>
          </p:nvSpPr>
          <p:spPr>
            <a:xfrm>
              <a:off x="611560" y="1995686"/>
              <a:ext cx="2169656" cy="1512168"/>
            </a:xfrm>
            <a:prstGeom prst="wedgeRectCallout">
              <a:avLst>
                <a:gd name="adj1" fmla="val 49078"/>
                <a:gd name="adj2" fmla="val 69614"/>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TextBox 15"/>
            <p:cNvSpPr txBox="1"/>
            <p:nvPr/>
          </p:nvSpPr>
          <p:spPr>
            <a:xfrm>
              <a:off x="627698" y="1954537"/>
              <a:ext cx="2169656" cy="1523495"/>
            </a:xfrm>
            <a:prstGeom prst="rect">
              <a:avLst/>
            </a:prstGeom>
            <a:noFill/>
          </p:spPr>
          <p:txBody>
            <a:bodyPr wrap="square" rtlCol="0">
              <a:spAutoFit/>
            </a:bodyPr>
            <a:lstStyle/>
            <a:p>
              <a:pPr>
                <a:lnSpc>
                  <a:spcPct val="150000"/>
                </a:lnSpc>
              </a:pPr>
              <a:r>
                <a:rPr lang="zh-CN" altLang="zh-CN" sz="1400" dirty="0">
                  <a:solidFill>
                    <a:schemeClr val="accent2">
                      <a:lumMod val="75000"/>
                    </a:schemeClr>
                  </a:solidFill>
                </a:rPr>
                <a:t>快递上门</a:t>
              </a:r>
              <a:endParaRPr lang="zh-CN" altLang="zh-CN" sz="1400" dirty="0">
                <a:solidFill>
                  <a:schemeClr val="accent2">
                    <a:lumMod val="75000"/>
                  </a:schemeClr>
                </a:solidFill>
              </a:endParaRPr>
            </a:p>
            <a:p>
              <a:pPr>
                <a:lnSpc>
                  <a:spcPct val="150000"/>
                </a:lnSpc>
              </a:pPr>
              <a:r>
                <a:rPr lang="zh-CN" altLang="zh-CN" sz="1400" dirty="0"/>
                <a:t>公司为顾客着想，为避免上门取货成为顾客拒绝产品的理由，除校外订单外，我们均采取校内贴心送货上门的服务，节省了顾客的取货时间。</a:t>
              </a:r>
              <a:endParaRPr lang="zh-CN" altLang="en-US" sz="1400" dirty="0"/>
            </a:p>
          </p:txBody>
        </p:sp>
        <p:pic>
          <p:nvPicPr>
            <p:cNvPr id="3076" name="Picture 4" descr="C:\Documents and Settings\Administrator\桌面\睿泰集团员工培养计划-解决方案部-JYY\其他\PPT素材\图标\平面小图标\2\50478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2477" y="3205263"/>
              <a:ext cx="250439" cy="2504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组合 19"/>
          <p:cNvGrpSpPr/>
          <p:nvPr/>
        </p:nvGrpSpPr>
        <p:grpSpPr>
          <a:xfrm>
            <a:off x="3665958" y="4178799"/>
            <a:ext cx="4233614" cy="4224471"/>
            <a:chOff x="2756327" y="3147815"/>
            <a:chExt cx="3175211" cy="3168353"/>
          </a:xfrm>
        </p:grpSpPr>
        <p:grpSp>
          <p:nvGrpSpPr>
            <p:cNvPr id="19" name="组合 18"/>
            <p:cNvGrpSpPr/>
            <p:nvPr/>
          </p:nvGrpSpPr>
          <p:grpSpPr>
            <a:xfrm>
              <a:off x="2756327" y="3147815"/>
              <a:ext cx="3175211" cy="3168353"/>
              <a:chOff x="2756327" y="3147815"/>
              <a:chExt cx="3175211" cy="3168353"/>
            </a:xfrm>
          </p:grpSpPr>
          <p:sp>
            <p:nvSpPr>
              <p:cNvPr id="10" name="饼形 9"/>
              <p:cNvSpPr/>
              <p:nvPr/>
            </p:nvSpPr>
            <p:spPr>
              <a:xfrm rot="2700000">
                <a:off x="2756328" y="3147816"/>
                <a:ext cx="3168352" cy="3168352"/>
              </a:xfrm>
              <a:prstGeom prst="pie">
                <a:avLst>
                  <a:gd name="adj1" fmla="val 11647033"/>
                  <a:gd name="adj2" fmla="val 1544381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1" name="饼形 10"/>
              <p:cNvSpPr/>
              <p:nvPr/>
            </p:nvSpPr>
            <p:spPr>
              <a:xfrm rot="5400000">
                <a:off x="2756327" y="3147816"/>
                <a:ext cx="3168352" cy="3168352"/>
              </a:xfrm>
              <a:prstGeom prst="pie">
                <a:avLst>
                  <a:gd name="adj1" fmla="val 12698271"/>
                  <a:gd name="adj2" fmla="val 16200000"/>
                </a:avLst>
              </a:prstGeom>
              <a:solidFill>
                <a:srgbClr val="D15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9" name="饼形 8"/>
              <p:cNvSpPr/>
              <p:nvPr/>
            </p:nvSpPr>
            <p:spPr>
              <a:xfrm rot="20509694">
                <a:off x="2763186" y="3147815"/>
                <a:ext cx="3168352" cy="3168352"/>
              </a:xfrm>
              <a:prstGeom prst="pie">
                <a:avLst>
                  <a:gd name="adj1" fmla="val 11911485"/>
                  <a:gd name="adj2" fmla="val 1542913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 name="弦形 3"/>
              <p:cNvSpPr/>
              <p:nvPr/>
            </p:nvSpPr>
            <p:spPr>
              <a:xfrm rot="8414785">
                <a:off x="3094996" y="3585504"/>
                <a:ext cx="2512216" cy="2536285"/>
              </a:xfrm>
              <a:prstGeom prst="chord">
                <a:avLst>
                  <a:gd name="adj1" fmla="val 2753391"/>
                  <a:gd name="adj2" fmla="val 12839027"/>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lumMod val="75000"/>
                    </a:schemeClr>
                  </a:solidFill>
                </a:endParaRPr>
              </a:p>
            </p:txBody>
          </p:sp>
          <p:sp>
            <p:nvSpPr>
              <p:cNvPr id="12" name="矩形 11"/>
              <p:cNvSpPr/>
              <p:nvPr/>
            </p:nvSpPr>
            <p:spPr>
              <a:xfrm>
                <a:off x="3725578" y="4146994"/>
                <a:ext cx="1229852" cy="346249"/>
              </a:xfrm>
              <a:prstGeom prst="rect">
                <a:avLst/>
              </a:prstGeom>
              <a:noFill/>
            </p:spPr>
            <p:txBody>
              <a:bodyPr wrap="square">
                <a:spAutoFit/>
              </a:bodyPr>
              <a:lstStyle/>
              <a:p>
                <a:pPr algn="dist"/>
                <a:r>
                  <a:rPr lang="zh-CN" altLang="en-US" sz="2400" b="1" dirty="0" smtClean="0">
                    <a:latin typeface="微软雅黑 Light" panose="020B0502040204020203" pitchFamily="34" charset="-122"/>
                    <a:ea typeface="微软雅黑 Light" panose="020B0502040204020203" pitchFamily="34" charset="-122"/>
                  </a:rPr>
                  <a:t>服务模式</a:t>
                </a:r>
                <a:endParaRPr lang="zh-CN" altLang="en-US" sz="2400" b="1" dirty="0">
                  <a:latin typeface="微软雅黑 Light" panose="020B0502040204020203" pitchFamily="34" charset="-122"/>
                  <a:ea typeface="微软雅黑 Light" panose="020B0502040204020203" pitchFamily="34" charset="-122"/>
                </a:endParaRPr>
              </a:p>
            </p:txBody>
          </p:sp>
        </p:grpSp>
        <p:sp>
          <p:nvSpPr>
            <p:cNvPr id="22" name="TextBox 21"/>
            <p:cNvSpPr txBox="1"/>
            <p:nvPr/>
          </p:nvSpPr>
          <p:spPr>
            <a:xfrm>
              <a:off x="2950939" y="3806644"/>
              <a:ext cx="455798" cy="377074"/>
            </a:xfrm>
            <a:prstGeom prst="rect">
              <a:avLst/>
            </a:prstGeom>
            <a:noFill/>
          </p:spPr>
          <p:txBody>
            <a:bodyPr wrap="none" rtlCol="0">
              <a:spAutoFit/>
            </a:bodyPr>
            <a:lstStyle/>
            <a:p>
              <a:r>
                <a:rPr lang="en-US" altLang="zh-CN" sz="2665" b="1" dirty="0">
                  <a:latin typeface="Broadway" pitchFamily="82" charset="0"/>
                  <a:ea typeface="Kozuka Mincho Pr6N H" pitchFamily="18" charset="-128"/>
                </a:rPr>
                <a:t>01</a:t>
              </a:r>
              <a:endParaRPr lang="zh-CN" altLang="en-US" sz="2665" b="1" dirty="0">
                <a:latin typeface="Broadway" pitchFamily="82" charset="0"/>
                <a:ea typeface="Kozuka Mincho Pr6N H" pitchFamily="18" charset="-128"/>
              </a:endParaRPr>
            </a:p>
          </p:txBody>
        </p:sp>
        <p:sp>
          <p:nvSpPr>
            <p:cNvPr id="23" name="TextBox 22"/>
            <p:cNvSpPr txBox="1"/>
            <p:nvPr/>
          </p:nvSpPr>
          <p:spPr>
            <a:xfrm>
              <a:off x="4068617" y="3150058"/>
              <a:ext cx="470321" cy="377074"/>
            </a:xfrm>
            <a:prstGeom prst="rect">
              <a:avLst/>
            </a:prstGeom>
            <a:noFill/>
          </p:spPr>
          <p:txBody>
            <a:bodyPr wrap="none" rtlCol="0">
              <a:spAutoFit/>
            </a:bodyPr>
            <a:lstStyle/>
            <a:p>
              <a:r>
                <a:rPr lang="en-US" altLang="zh-CN" sz="2665" b="1" dirty="0">
                  <a:latin typeface="Broadway" pitchFamily="82" charset="0"/>
                  <a:ea typeface="Kozuka Mincho Pr6N H" pitchFamily="18" charset="-128"/>
                </a:rPr>
                <a:t>02</a:t>
              </a:r>
              <a:endParaRPr lang="zh-CN" altLang="en-US" sz="2665" b="1" dirty="0">
                <a:latin typeface="Broadway" pitchFamily="82" charset="0"/>
                <a:ea typeface="Kozuka Mincho Pr6N H" pitchFamily="18" charset="-128"/>
              </a:endParaRPr>
            </a:p>
          </p:txBody>
        </p:sp>
        <p:sp>
          <p:nvSpPr>
            <p:cNvPr id="24" name="TextBox 23"/>
            <p:cNvSpPr txBox="1"/>
            <p:nvPr/>
          </p:nvSpPr>
          <p:spPr>
            <a:xfrm>
              <a:off x="5284642" y="3806644"/>
              <a:ext cx="470321" cy="377074"/>
            </a:xfrm>
            <a:prstGeom prst="rect">
              <a:avLst/>
            </a:prstGeom>
            <a:noFill/>
          </p:spPr>
          <p:txBody>
            <a:bodyPr wrap="none" rtlCol="0">
              <a:spAutoFit/>
            </a:bodyPr>
            <a:lstStyle/>
            <a:p>
              <a:r>
                <a:rPr lang="en-US" altLang="zh-CN" sz="2665" b="1" dirty="0">
                  <a:latin typeface="Broadway" pitchFamily="82" charset="0"/>
                  <a:ea typeface="Kozuka Mincho Pr6N H" pitchFamily="18" charset="-128"/>
                </a:rPr>
                <a:t>03</a:t>
              </a:r>
              <a:endParaRPr lang="zh-CN" altLang="en-US" sz="2665" b="1" dirty="0">
                <a:latin typeface="Broadway" pitchFamily="82" charset="0"/>
                <a:ea typeface="Kozuka Mincho Pr6N H" pitchFamily="18" charset="-128"/>
              </a:endParaRPr>
            </a:p>
          </p:txBody>
        </p:sp>
      </p:grpSp>
      <p:sp>
        <p:nvSpPr>
          <p:cNvPr id="6" name="矩形 5"/>
          <p:cNvSpPr/>
          <p:nvPr/>
        </p:nvSpPr>
        <p:spPr>
          <a:xfrm>
            <a:off x="0" y="6276975"/>
            <a:ext cx="12192000" cy="596668"/>
          </a:xfrm>
          <a:prstGeom prst="rect">
            <a:avLst/>
          </a:prstGeom>
          <a:solidFill>
            <a:schemeClr val="accent5">
              <a:lumMod val="60000"/>
              <a:lumOff val="40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2330" y="2024493"/>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16" name="椭圆 15"/>
          <p:cNvSpPr/>
          <p:nvPr/>
        </p:nvSpPr>
        <p:spPr>
          <a:xfrm>
            <a:off x="5659044" y="4872041"/>
            <a:ext cx="897726" cy="371472"/>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259862" y="4686302"/>
            <a:ext cx="1696090" cy="757236"/>
          </a:xfrm>
          <a:prstGeom prst="ellipse">
            <a:avLst/>
          </a:prstGeom>
          <a:noFill/>
          <a:ln w="6350">
            <a:solidFill>
              <a:schemeClr val="accent5">
                <a:lumMod val="75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803010" y="4471988"/>
            <a:ext cx="2609794" cy="1228726"/>
          </a:xfrm>
          <a:prstGeom prst="ellipse">
            <a:avLst/>
          </a:prstGeom>
          <a:noFill/>
          <a:ln w="3175">
            <a:solidFill>
              <a:schemeClr val="accent5">
                <a:lumMod val="60000"/>
                <a:lumOff val="4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224998" y="3729039"/>
            <a:ext cx="5765818" cy="2714624"/>
          </a:xfrm>
          <a:prstGeom prst="ellipse">
            <a:avLst/>
          </a:prstGeom>
          <a:noFill/>
          <a:ln w="1270">
            <a:solidFill>
              <a:schemeClr val="accent5">
                <a:lumMod val="20000"/>
                <a:lumOff val="8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196084" y="4186239"/>
            <a:ext cx="3823646" cy="1800224"/>
          </a:xfrm>
          <a:prstGeom prst="ellipse">
            <a:avLst/>
          </a:prstGeom>
          <a:noFill/>
          <a:ln w="1270">
            <a:solidFill>
              <a:schemeClr val="accent5">
                <a:lumMod val="40000"/>
                <a:lumOff val="6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900738" y="4972052"/>
            <a:ext cx="414338" cy="17145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754458" y="5951961"/>
            <a:ext cx="2809875" cy="707886"/>
          </a:xfrm>
          <a:prstGeom prst="rect">
            <a:avLst/>
          </a:prstGeom>
          <a:noFill/>
        </p:spPr>
        <p:txBody>
          <a:bodyPr wrap="square" rtlCol="0">
            <a:spAutoFit/>
          </a:bodyPr>
          <a:lstStyle/>
          <a:p>
            <a:pPr algn="dist"/>
            <a:r>
              <a:rPr lang="zh-CN" altLang="en-US" sz="4000" dirty="0" smtClean="0">
                <a:solidFill>
                  <a:schemeClr val="accent5">
                    <a:lumMod val="50000"/>
                  </a:schemeClr>
                </a:solidFill>
                <a:latin typeface="+mj-ea"/>
                <a:ea typeface="+mj-ea"/>
              </a:rPr>
              <a:t>盈利模式</a:t>
            </a:r>
            <a:endParaRPr lang="zh-CN" altLang="en-US" sz="4000" dirty="0">
              <a:solidFill>
                <a:schemeClr val="accent5">
                  <a:lumMod val="50000"/>
                </a:schemeClr>
              </a:solidFill>
              <a:latin typeface="+mj-ea"/>
              <a:ea typeface="+mj-ea"/>
            </a:endParaRPr>
          </a:p>
        </p:txBody>
      </p:sp>
      <p:grpSp>
        <p:nvGrpSpPr>
          <p:cNvPr id="36" name="组合 35"/>
          <p:cNvGrpSpPr/>
          <p:nvPr/>
        </p:nvGrpSpPr>
        <p:grpSpPr>
          <a:xfrm>
            <a:off x="8086724" y="2443161"/>
            <a:ext cx="1171576" cy="1171576"/>
            <a:chOff x="8086724" y="2443161"/>
            <a:chExt cx="1171576" cy="1171576"/>
          </a:xfrm>
        </p:grpSpPr>
        <p:sp>
          <p:nvSpPr>
            <p:cNvPr id="22" name="椭圆 21"/>
            <p:cNvSpPr/>
            <p:nvPr/>
          </p:nvSpPr>
          <p:spPr>
            <a:xfrm>
              <a:off x="8086724" y="2443161"/>
              <a:ext cx="1171576" cy="117157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64"/>
            <p:cNvSpPr>
              <a:spLocks noEditPoints="1"/>
            </p:cNvSpPr>
            <p:nvPr/>
          </p:nvSpPr>
          <p:spPr bwMode="auto">
            <a:xfrm>
              <a:off x="8349798" y="2706575"/>
              <a:ext cx="665616" cy="665614"/>
            </a:xfrm>
            <a:custGeom>
              <a:avLst/>
              <a:gdLst>
                <a:gd name="T0" fmla="*/ 36 w 128"/>
                <a:gd name="T1" fmla="*/ 40 h 128"/>
                <a:gd name="T2" fmla="*/ 32 w 128"/>
                <a:gd name="T3" fmla="*/ 44 h 128"/>
                <a:gd name="T4" fmla="*/ 32 w 128"/>
                <a:gd name="T5" fmla="*/ 84 h 128"/>
                <a:gd name="T6" fmla="*/ 36 w 128"/>
                <a:gd name="T7" fmla="*/ 88 h 128"/>
                <a:gd name="T8" fmla="*/ 40 w 128"/>
                <a:gd name="T9" fmla="*/ 84 h 128"/>
                <a:gd name="T10" fmla="*/ 40 w 128"/>
                <a:gd name="T11" fmla="*/ 44 h 128"/>
                <a:gd name="T12" fmla="*/ 36 w 128"/>
                <a:gd name="T13" fmla="*/ 40 h 128"/>
                <a:gd name="T14" fmla="*/ 68 w 128"/>
                <a:gd name="T15" fmla="*/ 52 h 128"/>
                <a:gd name="T16" fmla="*/ 64 w 128"/>
                <a:gd name="T17" fmla="*/ 56 h 128"/>
                <a:gd name="T18" fmla="*/ 64 w 128"/>
                <a:gd name="T19" fmla="*/ 80 h 128"/>
                <a:gd name="T20" fmla="*/ 68 w 128"/>
                <a:gd name="T21" fmla="*/ 84 h 128"/>
                <a:gd name="T22" fmla="*/ 72 w 128"/>
                <a:gd name="T23" fmla="*/ 80 h 128"/>
                <a:gd name="T24" fmla="*/ 72 w 128"/>
                <a:gd name="T25" fmla="*/ 56 h 128"/>
                <a:gd name="T26" fmla="*/ 68 w 128"/>
                <a:gd name="T27" fmla="*/ 52 h 128"/>
                <a:gd name="T28" fmla="*/ 96 w 128"/>
                <a:gd name="T29" fmla="*/ 68 h 128"/>
                <a:gd name="T30" fmla="*/ 100 w 128"/>
                <a:gd name="T31" fmla="*/ 72 h 128"/>
                <a:gd name="T32" fmla="*/ 104 w 128"/>
                <a:gd name="T33" fmla="*/ 68 h 128"/>
                <a:gd name="T34" fmla="*/ 104 w 128"/>
                <a:gd name="T35" fmla="*/ 36 h 128"/>
                <a:gd name="T36" fmla="*/ 100 w 128"/>
                <a:gd name="T37" fmla="*/ 32 h 128"/>
                <a:gd name="T38" fmla="*/ 96 w 128"/>
                <a:gd name="T39" fmla="*/ 36 h 128"/>
                <a:gd name="T40" fmla="*/ 96 w 128"/>
                <a:gd name="T41" fmla="*/ 68 h 128"/>
                <a:gd name="T42" fmla="*/ 96 w 128"/>
                <a:gd name="T43" fmla="*/ 0 h 128"/>
                <a:gd name="T44" fmla="*/ 64 w 128"/>
                <a:gd name="T45" fmla="*/ 24 h 128"/>
                <a:gd name="T46" fmla="*/ 32 w 128"/>
                <a:gd name="T47" fmla="*/ 12 h 128"/>
                <a:gd name="T48" fmla="*/ 0 w 128"/>
                <a:gd name="T49" fmla="*/ 32 h 128"/>
                <a:gd name="T50" fmla="*/ 0 w 128"/>
                <a:gd name="T51" fmla="*/ 40 h 128"/>
                <a:gd name="T52" fmla="*/ 0 w 128"/>
                <a:gd name="T53" fmla="*/ 120 h 128"/>
                <a:gd name="T54" fmla="*/ 0 w 128"/>
                <a:gd name="T55" fmla="*/ 124 h 128"/>
                <a:gd name="T56" fmla="*/ 0 w 128"/>
                <a:gd name="T57" fmla="*/ 128 h 128"/>
                <a:gd name="T58" fmla="*/ 6 w 128"/>
                <a:gd name="T59" fmla="*/ 124 h 128"/>
                <a:gd name="T60" fmla="*/ 8 w 128"/>
                <a:gd name="T61" fmla="*/ 124 h 128"/>
                <a:gd name="T62" fmla="*/ 8 w 128"/>
                <a:gd name="T63" fmla="*/ 123 h 128"/>
                <a:gd name="T64" fmla="*/ 32 w 128"/>
                <a:gd name="T65" fmla="*/ 108 h 128"/>
                <a:gd name="T66" fmla="*/ 64 w 128"/>
                <a:gd name="T67" fmla="*/ 120 h 128"/>
                <a:gd name="T68" fmla="*/ 96 w 128"/>
                <a:gd name="T69" fmla="*/ 96 h 128"/>
                <a:gd name="T70" fmla="*/ 120 w 128"/>
                <a:gd name="T71" fmla="*/ 114 h 128"/>
                <a:gd name="T72" fmla="*/ 120 w 128"/>
                <a:gd name="T73" fmla="*/ 116 h 128"/>
                <a:gd name="T74" fmla="*/ 123 w 128"/>
                <a:gd name="T75" fmla="*/ 116 h 128"/>
                <a:gd name="T76" fmla="*/ 128 w 128"/>
                <a:gd name="T77" fmla="*/ 120 h 128"/>
                <a:gd name="T78" fmla="*/ 128 w 128"/>
                <a:gd name="T79" fmla="*/ 116 h 128"/>
                <a:gd name="T80" fmla="*/ 128 w 128"/>
                <a:gd name="T81" fmla="*/ 112 h 128"/>
                <a:gd name="T82" fmla="*/ 128 w 128"/>
                <a:gd name="T83" fmla="*/ 32 h 128"/>
                <a:gd name="T84" fmla="*/ 128 w 128"/>
                <a:gd name="T85" fmla="*/ 24 h 128"/>
                <a:gd name="T86" fmla="*/ 96 w 128"/>
                <a:gd name="T87" fmla="*/ 0 h 128"/>
                <a:gd name="T88" fmla="*/ 120 w 128"/>
                <a:gd name="T89" fmla="*/ 106 h 128"/>
                <a:gd name="T90" fmla="*/ 96 w 128"/>
                <a:gd name="T91" fmla="*/ 88 h 128"/>
                <a:gd name="T92" fmla="*/ 64 w 128"/>
                <a:gd name="T93" fmla="*/ 112 h 128"/>
                <a:gd name="T94" fmla="*/ 32 w 128"/>
                <a:gd name="T95" fmla="*/ 100 h 128"/>
                <a:gd name="T96" fmla="*/ 8 w 128"/>
                <a:gd name="T97" fmla="*/ 115 h 128"/>
                <a:gd name="T98" fmla="*/ 8 w 128"/>
                <a:gd name="T99" fmla="*/ 35 h 128"/>
                <a:gd name="T100" fmla="*/ 32 w 128"/>
                <a:gd name="T101" fmla="*/ 20 h 128"/>
                <a:gd name="T102" fmla="*/ 64 w 128"/>
                <a:gd name="T103" fmla="*/ 32 h 128"/>
                <a:gd name="T104" fmla="*/ 96 w 128"/>
                <a:gd name="T105" fmla="*/ 8 h 128"/>
                <a:gd name="T106" fmla="*/ 120 w 128"/>
                <a:gd name="T107" fmla="*/ 26 h 128"/>
                <a:gd name="T108" fmla="*/ 120 w 128"/>
                <a:gd name="T109"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28">
                  <a:moveTo>
                    <a:pt x="36" y="40"/>
                  </a:moveTo>
                  <a:cubicBezTo>
                    <a:pt x="34" y="40"/>
                    <a:pt x="32" y="42"/>
                    <a:pt x="32" y="44"/>
                  </a:cubicBezTo>
                  <a:cubicBezTo>
                    <a:pt x="32" y="84"/>
                    <a:pt x="32" y="84"/>
                    <a:pt x="32" y="84"/>
                  </a:cubicBezTo>
                  <a:cubicBezTo>
                    <a:pt x="32" y="86"/>
                    <a:pt x="34" y="88"/>
                    <a:pt x="36" y="88"/>
                  </a:cubicBezTo>
                  <a:cubicBezTo>
                    <a:pt x="38" y="88"/>
                    <a:pt x="40" y="86"/>
                    <a:pt x="40" y="84"/>
                  </a:cubicBezTo>
                  <a:cubicBezTo>
                    <a:pt x="40" y="44"/>
                    <a:pt x="40" y="44"/>
                    <a:pt x="40" y="44"/>
                  </a:cubicBezTo>
                  <a:cubicBezTo>
                    <a:pt x="40" y="42"/>
                    <a:pt x="38" y="40"/>
                    <a:pt x="36" y="40"/>
                  </a:cubicBezTo>
                  <a:close/>
                  <a:moveTo>
                    <a:pt x="68" y="52"/>
                  </a:moveTo>
                  <a:cubicBezTo>
                    <a:pt x="66" y="52"/>
                    <a:pt x="64" y="54"/>
                    <a:pt x="64" y="56"/>
                  </a:cubicBezTo>
                  <a:cubicBezTo>
                    <a:pt x="64" y="80"/>
                    <a:pt x="64" y="80"/>
                    <a:pt x="64" y="80"/>
                  </a:cubicBezTo>
                  <a:cubicBezTo>
                    <a:pt x="64" y="82"/>
                    <a:pt x="66" y="84"/>
                    <a:pt x="68" y="84"/>
                  </a:cubicBezTo>
                  <a:cubicBezTo>
                    <a:pt x="70" y="84"/>
                    <a:pt x="72" y="82"/>
                    <a:pt x="72" y="80"/>
                  </a:cubicBezTo>
                  <a:cubicBezTo>
                    <a:pt x="72" y="56"/>
                    <a:pt x="72" y="56"/>
                    <a:pt x="72" y="56"/>
                  </a:cubicBezTo>
                  <a:cubicBezTo>
                    <a:pt x="72" y="54"/>
                    <a:pt x="70" y="52"/>
                    <a:pt x="68" y="52"/>
                  </a:cubicBezTo>
                  <a:close/>
                  <a:moveTo>
                    <a:pt x="96" y="68"/>
                  </a:moveTo>
                  <a:cubicBezTo>
                    <a:pt x="96" y="70"/>
                    <a:pt x="98" y="72"/>
                    <a:pt x="100" y="72"/>
                  </a:cubicBezTo>
                  <a:cubicBezTo>
                    <a:pt x="102" y="72"/>
                    <a:pt x="104" y="70"/>
                    <a:pt x="104" y="68"/>
                  </a:cubicBezTo>
                  <a:cubicBezTo>
                    <a:pt x="104" y="36"/>
                    <a:pt x="104" y="36"/>
                    <a:pt x="104" y="36"/>
                  </a:cubicBezTo>
                  <a:cubicBezTo>
                    <a:pt x="104" y="34"/>
                    <a:pt x="102" y="32"/>
                    <a:pt x="100" y="32"/>
                  </a:cubicBezTo>
                  <a:cubicBezTo>
                    <a:pt x="98" y="32"/>
                    <a:pt x="96" y="34"/>
                    <a:pt x="96" y="36"/>
                  </a:cubicBezTo>
                  <a:lnTo>
                    <a:pt x="96" y="68"/>
                  </a:lnTo>
                  <a:close/>
                  <a:moveTo>
                    <a:pt x="96" y="0"/>
                  </a:moveTo>
                  <a:cubicBezTo>
                    <a:pt x="64" y="24"/>
                    <a:pt x="64" y="24"/>
                    <a:pt x="64" y="24"/>
                  </a:cubicBezTo>
                  <a:cubicBezTo>
                    <a:pt x="32" y="12"/>
                    <a:pt x="32" y="12"/>
                    <a:pt x="32" y="12"/>
                  </a:cubicBezTo>
                  <a:cubicBezTo>
                    <a:pt x="0" y="32"/>
                    <a:pt x="0" y="32"/>
                    <a:pt x="0" y="32"/>
                  </a:cubicBezTo>
                  <a:cubicBezTo>
                    <a:pt x="0" y="40"/>
                    <a:pt x="0" y="40"/>
                    <a:pt x="0" y="40"/>
                  </a:cubicBezTo>
                  <a:cubicBezTo>
                    <a:pt x="0" y="120"/>
                    <a:pt x="0" y="120"/>
                    <a:pt x="0" y="120"/>
                  </a:cubicBezTo>
                  <a:cubicBezTo>
                    <a:pt x="0" y="124"/>
                    <a:pt x="0" y="124"/>
                    <a:pt x="0" y="124"/>
                  </a:cubicBezTo>
                  <a:cubicBezTo>
                    <a:pt x="0" y="128"/>
                    <a:pt x="0" y="128"/>
                    <a:pt x="0" y="128"/>
                  </a:cubicBezTo>
                  <a:cubicBezTo>
                    <a:pt x="6" y="124"/>
                    <a:pt x="6" y="124"/>
                    <a:pt x="6" y="124"/>
                  </a:cubicBezTo>
                  <a:cubicBezTo>
                    <a:pt x="8" y="124"/>
                    <a:pt x="8" y="124"/>
                    <a:pt x="8" y="124"/>
                  </a:cubicBezTo>
                  <a:cubicBezTo>
                    <a:pt x="8" y="123"/>
                    <a:pt x="8" y="123"/>
                    <a:pt x="8" y="123"/>
                  </a:cubicBezTo>
                  <a:cubicBezTo>
                    <a:pt x="32" y="108"/>
                    <a:pt x="32" y="108"/>
                    <a:pt x="32" y="108"/>
                  </a:cubicBezTo>
                  <a:cubicBezTo>
                    <a:pt x="64" y="120"/>
                    <a:pt x="64" y="120"/>
                    <a:pt x="64" y="120"/>
                  </a:cubicBezTo>
                  <a:cubicBezTo>
                    <a:pt x="96" y="96"/>
                    <a:pt x="96" y="96"/>
                    <a:pt x="96" y="96"/>
                  </a:cubicBezTo>
                  <a:cubicBezTo>
                    <a:pt x="120" y="114"/>
                    <a:pt x="120" y="114"/>
                    <a:pt x="120" y="114"/>
                  </a:cubicBezTo>
                  <a:cubicBezTo>
                    <a:pt x="120" y="116"/>
                    <a:pt x="120" y="116"/>
                    <a:pt x="120" y="116"/>
                  </a:cubicBezTo>
                  <a:cubicBezTo>
                    <a:pt x="123" y="116"/>
                    <a:pt x="123" y="116"/>
                    <a:pt x="123" y="116"/>
                  </a:cubicBezTo>
                  <a:cubicBezTo>
                    <a:pt x="128" y="120"/>
                    <a:pt x="128" y="120"/>
                    <a:pt x="128" y="120"/>
                  </a:cubicBezTo>
                  <a:cubicBezTo>
                    <a:pt x="128" y="116"/>
                    <a:pt x="128" y="116"/>
                    <a:pt x="128" y="116"/>
                  </a:cubicBezTo>
                  <a:cubicBezTo>
                    <a:pt x="128" y="112"/>
                    <a:pt x="128" y="112"/>
                    <a:pt x="128" y="112"/>
                  </a:cubicBezTo>
                  <a:cubicBezTo>
                    <a:pt x="128" y="32"/>
                    <a:pt x="128" y="32"/>
                    <a:pt x="128" y="32"/>
                  </a:cubicBezTo>
                  <a:cubicBezTo>
                    <a:pt x="128" y="24"/>
                    <a:pt x="128" y="24"/>
                    <a:pt x="128" y="24"/>
                  </a:cubicBezTo>
                  <a:lnTo>
                    <a:pt x="96" y="0"/>
                  </a:lnTo>
                  <a:close/>
                  <a:moveTo>
                    <a:pt x="120" y="106"/>
                  </a:moveTo>
                  <a:cubicBezTo>
                    <a:pt x="96" y="88"/>
                    <a:pt x="96" y="88"/>
                    <a:pt x="96" y="88"/>
                  </a:cubicBezTo>
                  <a:cubicBezTo>
                    <a:pt x="64" y="112"/>
                    <a:pt x="64" y="112"/>
                    <a:pt x="64" y="112"/>
                  </a:cubicBezTo>
                  <a:cubicBezTo>
                    <a:pt x="32" y="100"/>
                    <a:pt x="32" y="100"/>
                    <a:pt x="32" y="100"/>
                  </a:cubicBezTo>
                  <a:cubicBezTo>
                    <a:pt x="8" y="115"/>
                    <a:pt x="8" y="115"/>
                    <a:pt x="8" y="115"/>
                  </a:cubicBezTo>
                  <a:cubicBezTo>
                    <a:pt x="8" y="35"/>
                    <a:pt x="8" y="35"/>
                    <a:pt x="8" y="35"/>
                  </a:cubicBezTo>
                  <a:cubicBezTo>
                    <a:pt x="32" y="20"/>
                    <a:pt x="32" y="20"/>
                    <a:pt x="32" y="20"/>
                  </a:cubicBezTo>
                  <a:cubicBezTo>
                    <a:pt x="64" y="32"/>
                    <a:pt x="64" y="32"/>
                    <a:pt x="64" y="32"/>
                  </a:cubicBezTo>
                  <a:cubicBezTo>
                    <a:pt x="96" y="8"/>
                    <a:pt x="96" y="8"/>
                    <a:pt x="96" y="8"/>
                  </a:cubicBezTo>
                  <a:cubicBezTo>
                    <a:pt x="120" y="26"/>
                    <a:pt x="120" y="26"/>
                    <a:pt x="120" y="26"/>
                  </a:cubicBezTo>
                  <a:lnTo>
                    <a:pt x="120" y="10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5016397" y="2939415"/>
            <a:ext cx="2114550" cy="1463040"/>
            <a:chOff x="5002109" y="2939415"/>
            <a:chExt cx="2114550" cy="1463040"/>
          </a:xfrm>
        </p:grpSpPr>
        <p:sp>
          <p:nvSpPr>
            <p:cNvPr id="11" name="泪滴形 10"/>
            <p:cNvSpPr/>
            <p:nvPr/>
          </p:nvSpPr>
          <p:spPr>
            <a:xfrm rot="8100000">
              <a:off x="5350613" y="2939415"/>
              <a:ext cx="1463040" cy="1463040"/>
            </a:xfrm>
            <a:prstGeom prst="teardrop">
              <a:avLst>
                <a:gd name="adj" fmla="val 12485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002109" y="3440102"/>
              <a:ext cx="2114550" cy="461665"/>
            </a:xfrm>
            <a:prstGeom prst="rect">
              <a:avLst/>
            </a:prstGeom>
            <a:noFill/>
          </p:spPr>
          <p:txBody>
            <a:bodyPr wrap="square" rtlCol="0">
              <a:spAutoFit/>
            </a:bodyPr>
            <a:lstStyle/>
            <a:p>
              <a:pPr algn="ctr"/>
              <a:r>
                <a:rPr lang="en-US" altLang="zh-CN" sz="2400" dirty="0" smtClean="0">
                  <a:solidFill>
                    <a:schemeClr val="bg1"/>
                  </a:solidFill>
                  <a:latin typeface="+mn-ea"/>
                </a:rPr>
                <a:t>SERVICE</a:t>
              </a:r>
              <a:endParaRPr lang="zh-CN" altLang="en-US" sz="2400" dirty="0">
                <a:solidFill>
                  <a:schemeClr val="bg1"/>
                </a:solidFill>
                <a:latin typeface="+mn-ea"/>
              </a:endParaRPr>
            </a:p>
          </p:txBody>
        </p:sp>
      </p:grpSp>
      <p:grpSp>
        <p:nvGrpSpPr>
          <p:cNvPr id="35" name="组合 34"/>
          <p:cNvGrpSpPr/>
          <p:nvPr/>
        </p:nvGrpSpPr>
        <p:grpSpPr>
          <a:xfrm>
            <a:off x="3614738" y="4743451"/>
            <a:ext cx="1085850" cy="1085850"/>
            <a:chOff x="3614738" y="4743451"/>
            <a:chExt cx="1085850" cy="1085850"/>
          </a:xfrm>
        </p:grpSpPr>
        <p:sp>
          <p:nvSpPr>
            <p:cNvPr id="23" name="椭圆 22"/>
            <p:cNvSpPr/>
            <p:nvPr/>
          </p:nvSpPr>
          <p:spPr>
            <a:xfrm>
              <a:off x="3614738" y="4743451"/>
              <a:ext cx="1085850" cy="108585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166"/>
            <p:cNvSpPr>
              <a:spLocks noEditPoints="1"/>
            </p:cNvSpPr>
            <p:nvPr/>
          </p:nvSpPr>
          <p:spPr bwMode="auto">
            <a:xfrm>
              <a:off x="3942444" y="5007201"/>
              <a:ext cx="412524" cy="550638"/>
            </a:xfrm>
            <a:custGeom>
              <a:avLst/>
              <a:gdLst>
                <a:gd name="T0" fmla="*/ 48 w 96"/>
                <a:gd name="T1" fmla="*/ 28 h 128"/>
                <a:gd name="T2" fmla="*/ 28 w 96"/>
                <a:gd name="T3" fmla="*/ 48 h 128"/>
                <a:gd name="T4" fmla="*/ 48 w 96"/>
                <a:gd name="T5" fmla="*/ 68 h 128"/>
                <a:gd name="T6" fmla="*/ 68 w 96"/>
                <a:gd name="T7" fmla="*/ 48 h 128"/>
                <a:gd name="T8" fmla="*/ 48 w 96"/>
                <a:gd name="T9" fmla="*/ 28 h 128"/>
                <a:gd name="T10" fmla="*/ 48 w 96"/>
                <a:gd name="T11" fmla="*/ 60 h 128"/>
                <a:gd name="T12" fmla="*/ 36 w 96"/>
                <a:gd name="T13" fmla="*/ 48 h 128"/>
                <a:gd name="T14" fmla="*/ 48 w 96"/>
                <a:gd name="T15" fmla="*/ 36 h 128"/>
                <a:gd name="T16" fmla="*/ 60 w 96"/>
                <a:gd name="T17" fmla="*/ 48 h 128"/>
                <a:gd name="T18" fmla="*/ 48 w 96"/>
                <a:gd name="T19" fmla="*/ 60 h 128"/>
                <a:gd name="T20" fmla="*/ 48 w 96"/>
                <a:gd name="T21" fmla="*/ 0 h 128"/>
                <a:gd name="T22" fmla="*/ 0 w 96"/>
                <a:gd name="T23" fmla="*/ 48 h 128"/>
                <a:gd name="T24" fmla="*/ 48 w 96"/>
                <a:gd name="T25" fmla="*/ 128 h 128"/>
                <a:gd name="T26" fmla="*/ 96 w 96"/>
                <a:gd name="T27" fmla="*/ 48 h 128"/>
                <a:gd name="T28" fmla="*/ 48 w 96"/>
                <a:gd name="T29" fmla="*/ 0 h 128"/>
                <a:gd name="T30" fmla="*/ 48 w 96"/>
                <a:gd name="T31" fmla="*/ 116 h 128"/>
                <a:gd name="T32" fmla="*/ 8 w 96"/>
                <a:gd name="T33" fmla="*/ 48 h 128"/>
                <a:gd name="T34" fmla="*/ 48 w 96"/>
                <a:gd name="T35" fmla="*/ 8 h 128"/>
                <a:gd name="T36" fmla="*/ 88 w 96"/>
                <a:gd name="T37" fmla="*/ 48 h 128"/>
                <a:gd name="T38" fmla="*/ 48 w 96"/>
                <a:gd name="T3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8">
                  <a:moveTo>
                    <a:pt x="48" y="28"/>
                  </a:moveTo>
                  <a:cubicBezTo>
                    <a:pt x="37" y="28"/>
                    <a:pt x="28" y="37"/>
                    <a:pt x="28" y="48"/>
                  </a:cubicBezTo>
                  <a:cubicBezTo>
                    <a:pt x="28" y="59"/>
                    <a:pt x="37" y="68"/>
                    <a:pt x="48" y="68"/>
                  </a:cubicBezTo>
                  <a:cubicBezTo>
                    <a:pt x="59" y="68"/>
                    <a:pt x="68" y="59"/>
                    <a:pt x="68" y="48"/>
                  </a:cubicBezTo>
                  <a:cubicBezTo>
                    <a:pt x="68" y="37"/>
                    <a:pt x="59" y="28"/>
                    <a:pt x="48" y="28"/>
                  </a:cubicBezTo>
                  <a:close/>
                  <a:moveTo>
                    <a:pt x="48" y="60"/>
                  </a:moveTo>
                  <a:cubicBezTo>
                    <a:pt x="41" y="60"/>
                    <a:pt x="36" y="55"/>
                    <a:pt x="36" y="48"/>
                  </a:cubicBezTo>
                  <a:cubicBezTo>
                    <a:pt x="36" y="41"/>
                    <a:pt x="41" y="36"/>
                    <a:pt x="48" y="36"/>
                  </a:cubicBezTo>
                  <a:cubicBezTo>
                    <a:pt x="55" y="36"/>
                    <a:pt x="60" y="41"/>
                    <a:pt x="60" y="48"/>
                  </a:cubicBezTo>
                  <a:cubicBezTo>
                    <a:pt x="60" y="55"/>
                    <a:pt x="55" y="60"/>
                    <a:pt x="48" y="60"/>
                  </a:cubicBezTo>
                  <a:close/>
                  <a:moveTo>
                    <a:pt x="48" y="0"/>
                  </a:moveTo>
                  <a:cubicBezTo>
                    <a:pt x="21" y="0"/>
                    <a:pt x="0" y="21"/>
                    <a:pt x="0" y="48"/>
                  </a:cubicBezTo>
                  <a:cubicBezTo>
                    <a:pt x="0" y="68"/>
                    <a:pt x="40" y="128"/>
                    <a:pt x="48" y="128"/>
                  </a:cubicBezTo>
                  <a:cubicBezTo>
                    <a:pt x="56" y="128"/>
                    <a:pt x="96" y="68"/>
                    <a:pt x="96" y="48"/>
                  </a:cubicBezTo>
                  <a:cubicBezTo>
                    <a:pt x="96" y="21"/>
                    <a:pt x="75" y="0"/>
                    <a:pt x="48" y="0"/>
                  </a:cubicBezTo>
                  <a:close/>
                  <a:moveTo>
                    <a:pt x="48" y="116"/>
                  </a:moveTo>
                  <a:cubicBezTo>
                    <a:pt x="41" y="116"/>
                    <a:pt x="8" y="65"/>
                    <a:pt x="8" y="48"/>
                  </a:cubicBezTo>
                  <a:cubicBezTo>
                    <a:pt x="8" y="26"/>
                    <a:pt x="26" y="8"/>
                    <a:pt x="48" y="8"/>
                  </a:cubicBezTo>
                  <a:cubicBezTo>
                    <a:pt x="70" y="8"/>
                    <a:pt x="88" y="26"/>
                    <a:pt x="88" y="48"/>
                  </a:cubicBezTo>
                  <a:cubicBezTo>
                    <a:pt x="88" y="64"/>
                    <a:pt x="55" y="116"/>
                    <a:pt x="48" y="11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8072438" y="4686300"/>
            <a:ext cx="657225" cy="657225"/>
            <a:chOff x="8072438" y="4686300"/>
            <a:chExt cx="657225" cy="657225"/>
          </a:xfrm>
        </p:grpSpPr>
        <p:sp>
          <p:nvSpPr>
            <p:cNvPr id="24" name="椭圆 23"/>
            <p:cNvSpPr/>
            <p:nvPr/>
          </p:nvSpPr>
          <p:spPr>
            <a:xfrm>
              <a:off x="8072438" y="4686300"/>
              <a:ext cx="657225" cy="6572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174"/>
            <p:cNvSpPr>
              <a:spLocks noEditPoints="1"/>
            </p:cNvSpPr>
            <p:nvPr/>
          </p:nvSpPr>
          <p:spPr bwMode="auto">
            <a:xfrm>
              <a:off x="8221212" y="4898935"/>
              <a:ext cx="379864" cy="236944"/>
            </a:xfrm>
            <a:custGeom>
              <a:avLst/>
              <a:gdLst>
                <a:gd name="T0" fmla="*/ 88 w 128"/>
                <a:gd name="T1" fmla="*/ 0 h 80"/>
                <a:gd name="T2" fmla="*/ 40 w 128"/>
                <a:gd name="T3" fmla="*/ 0 h 80"/>
                <a:gd name="T4" fmla="*/ 0 w 128"/>
                <a:gd name="T5" fmla="*/ 40 h 80"/>
                <a:gd name="T6" fmla="*/ 40 w 128"/>
                <a:gd name="T7" fmla="*/ 80 h 80"/>
                <a:gd name="T8" fmla="*/ 88 w 128"/>
                <a:gd name="T9" fmla="*/ 80 h 80"/>
                <a:gd name="T10" fmla="*/ 128 w 128"/>
                <a:gd name="T11" fmla="*/ 40 h 80"/>
                <a:gd name="T12" fmla="*/ 88 w 128"/>
                <a:gd name="T13" fmla="*/ 0 h 80"/>
                <a:gd name="T14" fmla="*/ 88 w 128"/>
                <a:gd name="T15" fmla="*/ 72 h 80"/>
                <a:gd name="T16" fmla="*/ 40 w 128"/>
                <a:gd name="T17" fmla="*/ 72 h 80"/>
                <a:gd name="T18" fmla="*/ 8 w 128"/>
                <a:gd name="T19" fmla="*/ 40 h 80"/>
                <a:gd name="T20" fmla="*/ 40 w 128"/>
                <a:gd name="T21" fmla="*/ 8 h 80"/>
                <a:gd name="T22" fmla="*/ 88 w 128"/>
                <a:gd name="T23" fmla="*/ 8 h 80"/>
                <a:gd name="T24" fmla="*/ 120 w 128"/>
                <a:gd name="T25" fmla="*/ 40 h 80"/>
                <a:gd name="T26" fmla="*/ 88 w 128"/>
                <a:gd name="T27" fmla="*/ 72 h 80"/>
                <a:gd name="T28" fmla="*/ 40 w 128"/>
                <a:gd name="T29" fmla="*/ 16 h 80"/>
                <a:gd name="T30" fmla="*/ 16 w 128"/>
                <a:gd name="T31" fmla="*/ 40 h 80"/>
                <a:gd name="T32" fmla="*/ 40 w 128"/>
                <a:gd name="T33" fmla="*/ 64 h 80"/>
                <a:gd name="T34" fmla="*/ 64 w 128"/>
                <a:gd name="T35" fmla="*/ 40 h 80"/>
                <a:gd name="T36" fmla="*/ 40 w 128"/>
                <a:gd name="T37" fmla="*/ 16 h 80"/>
                <a:gd name="T38" fmla="*/ 40 w 128"/>
                <a:gd name="T39" fmla="*/ 56 h 80"/>
                <a:gd name="T40" fmla="*/ 24 w 128"/>
                <a:gd name="T41" fmla="*/ 40 h 80"/>
                <a:gd name="T42" fmla="*/ 40 w 128"/>
                <a:gd name="T43" fmla="*/ 24 h 80"/>
                <a:gd name="T44" fmla="*/ 56 w 128"/>
                <a:gd name="T45" fmla="*/ 40 h 80"/>
                <a:gd name="T46" fmla="*/ 40 w 128"/>
                <a:gd name="T47" fmla="*/ 5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80">
                  <a:moveTo>
                    <a:pt x="88" y="0"/>
                  </a:moveTo>
                  <a:cubicBezTo>
                    <a:pt x="40" y="0"/>
                    <a:pt x="40" y="0"/>
                    <a:pt x="40" y="0"/>
                  </a:cubicBezTo>
                  <a:cubicBezTo>
                    <a:pt x="18" y="0"/>
                    <a:pt x="0" y="18"/>
                    <a:pt x="0" y="40"/>
                  </a:cubicBezTo>
                  <a:cubicBezTo>
                    <a:pt x="0" y="62"/>
                    <a:pt x="18" y="80"/>
                    <a:pt x="40" y="80"/>
                  </a:cubicBezTo>
                  <a:cubicBezTo>
                    <a:pt x="88" y="80"/>
                    <a:pt x="88" y="80"/>
                    <a:pt x="88" y="80"/>
                  </a:cubicBezTo>
                  <a:cubicBezTo>
                    <a:pt x="110" y="80"/>
                    <a:pt x="128" y="62"/>
                    <a:pt x="128" y="40"/>
                  </a:cubicBezTo>
                  <a:cubicBezTo>
                    <a:pt x="128" y="18"/>
                    <a:pt x="110" y="0"/>
                    <a:pt x="88" y="0"/>
                  </a:cubicBezTo>
                  <a:close/>
                  <a:moveTo>
                    <a:pt x="88" y="72"/>
                  </a:moveTo>
                  <a:cubicBezTo>
                    <a:pt x="40" y="72"/>
                    <a:pt x="40" y="72"/>
                    <a:pt x="40" y="72"/>
                  </a:cubicBezTo>
                  <a:cubicBezTo>
                    <a:pt x="22" y="72"/>
                    <a:pt x="8" y="58"/>
                    <a:pt x="8" y="40"/>
                  </a:cubicBezTo>
                  <a:cubicBezTo>
                    <a:pt x="8" y="22"/>
                    <a:pt x="22" y="8"/>
                    <a:pt x="40" y="8"/>
                  </a:cubicBezTo>
                  <a:cubicBezTo>
                    <a:pt x="88" y="8"/>
                    <a:pt x="88" y="8"/>
                    <a:pt x="88" y="8"/>
                  </a:cubicBezTo>
                  <a:cubicBezTo>
                    <a:pt x="106" y="8"/>
                    <a:pt x="120" y="22"/>
                    <a:pt x="120" y="40"/>
                  </a:cubicBezTo>
                  <a:cubicBezTo>
                    <a:pt x="120" y="58"/>
                    <a:pt x="106" y="72"/>
                    <a:pt x="88" y="72"/>
                  </a:cubicBezTo>
                  <a:close/>
                  <a:moveTo>
                    <a:pt x="40" y="16"/>
                  </a:moveTo>
                  <a:cubicBezTo>
                    <a:pt x="27" y="16"/>
                    <a:pt x="16" y="27"/>
                    <a:pt x="16" y="40"/>
                  </a:cubicBezTo>
                  <a:cubicBezTo>
                    <a:pt x="16" y="53"/>
                    <a:pt x="27" y="64"/>
                    <a:pt x="40" y="64"/>
                  </a:cubicBezTo>
                  <a:cubicBezTo>
                    <a:pt x="53" y="64"/>
                    <a:pt x="64" y="53"/>
                    <a:pt x="64" y="40"/>
                  </a:cubicBezTo>
                  <a:cubicBezTo>
                    <a:pt x="64" y="27"/>
                    <a:pt x="53" y="16"/>
                    <a:pt x="40" y="16"/>
                  </a:cubicBezTo>
                  <a:close/>
                  <a:moveTo>
                    <a:pt x="40" y="56"/>
                  </a:moveTo>
                  <a:cubicBezTo>
                    <a:pt x="31" y="56"/>
                    <a:pt x="24" y="49"/>
                    <a:pt x="24" y="40"/>
                  </a:cubicBezTo>
                  <a:cubicBezTo>
                    <a:pt x="24" y="31"/>
                    <a:pt x="31" y="24"/>
                    <a:pt x="40" y="24"/>
                  </a:cubicBezTo>
                  <a:cubicBezTo>
                    <a:pt x="49" y="24"/>
                    <a:pt x="56" y="31"/>
                    <a:pt x="56" y="40"/>
                  </a:cubicBezTo>
                  <a:cubicBezTo>
                    <a:pt x="56" y="49"/>
                    <a:pt x="49" y="56"/>
                    <a:pt x="40" y="5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4" name="组合 33"/>
          <p:cNvGrpSpPr/>
          <p:nvPr/>
        </p:nvGrpSpPr>
        <p:grpSpPr>
          <a:xfrm>
            <a:off x="3057526" y="2671763"/>
            <a:ext cx="814388" cy="814388"/>
            <a:chOff x="3057526" y="2671763"/>
            <a:chExt cx="814388" cy="814388"/>
          </a:xfrm>
        </p:grpSpPr>
        <p:sp>
          <p:nvSpPr>
            <p:cNvPr id="21" name="椭圆 20"/>
            <p:cNvSpPr/>
            <p:nvPr/>
          </p:nvSpPr>
          <p:spPr>
            <a:xfrm>
              <a:off x="3057526" y="2671763"/>
              <a:ext cx="814388" cy="8143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176"/>
            <p:cNvSpPr>
              <a:spLocks noEditPoints="1"/>
            </p:cNvSpPr>
            <p:nvPr/>
          </p:nvSpPr>
          <p:spPr bwMode="auto">
            <a:xfrm>
              <a:off x="3247799" y="2862375"/>
              <a:ext cx="458788" cy="450850"/>
            </a:xfrm>
            <a:custGeom>
              <a:avLst/>
              <a:gdLst>
                <a:gd name="T0" fmla="*/ 108 w 122"/>
                <a:gd name="T1" fmla="*/ 69 h 120"/>
                <a:gd name="T2" fmla="*/ 108 w 122"/>
                <a:gd name="T3" fmla="*/ 51 h 120"/>
                <a:gd name="T4" fmla="*/ 120 w 122"/>
                <a:gd name="T5" fmla="*/ 35 h 120"/>
                <a:gd name="T6" fmla="*/ 101 w 122"/>
                <a:gd name="T7" fmla="*/ 18 h 120"/>
                <a:gd name="T8" fmla="*/ 77 w 122"/>
                <a:gd name="T9" fmla="*/ 15 h 120"/>
                <a:gd name="T10" fmla="*/ 69 w 122"/>
                <a:gd name="T11" fmla="*/ 0 h 120"/>
                <a:gd name="T12" fmla="*/ 45 w 122"/>
                <a:gd name="T13" fmla="*/ 8 h 120"/>
                <a:gd name="T14" fmla="*/ 30 w 122"/>
                <a:gd name="T15" fmla="*/ 24 h 120"/>
                <a:gd name="T16" fmla="*/ 10 w 122"/>
                <a:gd name="T17" fmla="*/ 21 h 120"/>
                <a:gd name="T18" fmla="*/ 5 w 122"/>
                <a:gd name="T19" fmla="*/ 46 h 120"/>
                <a:gd name="T20" fmla="*/ 13 w 122"/>
                <a:gd name="T21" fmla="*/ 60 h 120"/>
                <a:gd name="T22" fmla="*/ 5 w 122"/>
                <a:gd name="T23" fmla="*/ 74 h 120"/>
                <a:gd name="T24" fmla="*/ 10 w 122"/>
                <a:gd name="T25" fmla="*/ 99 h 120"/>
                <a:gd name="T26" fmla="*/ 30 w 122"/>
                <a:gd name="T27" fmla="*/ 96 h 120"/>
                <a:gd name="T28" fmla="*/ 45 w 122"/>
                <a:gd name="T29" fmla="*/ 112 h 120"/>
                <a:gd name="T30" fmla="*/ 69 w 122"/>
                <a:gd name="T31" fmla="*/ 120 h 120"/>
                <a:gd name="T32" fmla="*/ 77 w 122"/>
                <a:gd name="T33" fmla="*/ 105 h 120"/>
                <a:gd name="T34" fmla="*/ 101 w 122"/>
                <a:gd name="T35" fmla="*/ 102 h 120"/>
                <a:gd name="T36" fmla="*/ 120 w 122"/>
                <a:gd name="T37" fmla="*/ 85 h 120"/>
                <a:gd name="T38" fmla="*/ 111 w 122"/>
                <a:gd name="T39" fmla="*/ 85 h 120"/>
                <a:gd name="T40" fmla="*/ 102 w 122"/>
                <a:gd name="T41" fmla="*/ 93 h 120"/>
                <a:gd name="T42" fmla="*/ 69 w 122"/>
                <a:gd name="T43" fmla="*/ 99 h 120"/>
                <a:gd name="T44" fmla="*/ 65 w 122"/>
                <a:gd name="T45" fmla="*/ 112 h 120"/>
                <a:gd name="T46" fmla="*/ 53 w 122"/>
                <a:gd name="T47" fmla="*/ 108 h 120"/>
                <a:gd name="T48" fmla="*/ 31 w 122"/>
                <a:gd name="T49" fmla="*/ 87 h 120"/>
                <a:gd name="T50" fmla="*/ 15 w 122"/>
                <a:gd name="T51" fmla="*/ 91 h 120"/>
                <a:gd name="T52" fmla="*/ 12 w 122"/>
                <a:gd name="T53" fmla="*/ 79 h 120"/>
                <a:gd name="T54" fmla="*/ 21 w 122"/>
                <a:gd name="T55" fmla="*/ 60 h 120"/>
                <a:gd name="T56" fmla="*/ 12 w 122"/>
                <a:gd name="T57" fmla="*/ 41 h 120"/>
                <a:gd name="T58" fmla="*/ 15 w 122"/>
                <a:gd name="T59" fmla="*/ 29 h 120"/>
                <a:gd name="T60" fmla="*/ 31 w 122"/>
                <a:gd name="T61" fmla="*/ 33 h 120"/>
                <a:gd name="T62" fmla="*/ 53 w 122"/>
                <a:gd name="T63" fmla="*/ 12 h 120"/>
                <a:gd name="T64" fmla="*/ 65 w 122"/>
                <a:gd name="T65" fmla="*/ 8 h 120"/>
                <a:gd name="T66" fmla="*/ 69 w 122"/>
                <a:gd name="T67" fmla="*/ 21 h 120"/>
                <a:gd name="T68" fmla="*/ 102 w 122"/>
                <a:gd name="T69" fmla="*/ 27 h 120"/>
                <a:gd name="T70" fmla="*/ 111 w 122"/>
                <a:gd name="T71" fmla="*/ 35 h 120"/>
                <a:gd name="T72" fmla="*/ 99 w 122"/>
                <a:gd name="T73" fmla="*/ 47 h 120"/>
                <a:gd name="T74" fmla="*/ 99 w 122"/>
                <a:gd name="T75" fmla="*/ 73 h 120"/>
                <a:gd name="T76" fmla="*/ 111 w 122"/>
                <a:gd name="T77" fmla="*/ 85 h 120"/>
                <a:gd name="T78" fmla="*/ 41 w 122"/>
                <a:gd name="T79" fmla="*/ 60 h 120"/>
                <a:gd name="T80" fmla="*/ 81 w 122"/>
                <a:gd name="T81" fmla="*/ 60 h 120"/>
                <a:gd name="T82" fmla="*/ 61 w 122"/>
                <a:gd name="T83" fmla="*/ 72 h 120"/>
                <a:gd name="T84" fmla="*/ 61 w 122"/>
                <a:gd name="T85" fmla="*/ 48 h 120"/>
                <a:gd name="T86" fmla="*/ 61 w 122"/>
                <a:gd name="T87"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 h="120">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111" y="85"/>
                  </a:moveTo>
                  <a:cubicBezTo>
                    <a:pt x="107" y="91"/>
                    <a:pt x="107" y="91"/>
                    <a:pt x="107" y="91"/>
                  </a:cubicBezTo>
                  <a:cubicBezTo>
                    <a:pt x="106" y="93"/>
                    <a:pt x="104" y="94"/>
                    <a:pt x="102" y="93"/>
                  </a:cubicBezTo>
                  <a:cubicBezTo>
                    <a:pt x="91" y="87"/>
                    <a:pt x="91" y="87"/>
                    <a:pt x="91" y="87"/>
                  </a:cubicBezTo>
                  <a:cubicBezTo>
                    <a:pt x="85" y="93"/>
                    <a:pt x="78" y="97"/>
                    <a:pt x="69" y="99"/>
                  </a:cubicBezTo>
                  <a:cubicBezTo>
                    <a:pt x="69" y="108"/>
                    <a:pt x="69" y="108"/>
                    <a:pt x="69" y="108"/>
                  </a:cubicBezTo>
                  <a:cubicBezTo>
                    <a:pt x="69" y="110"/>
                    <a:pt x="67" y="112"/>
                    <a:pt x="65" y="112"/>
                  </a:cubicBezTo>
                  <a:cubicBezTo>
                    <a:pt x="57" y="112"/>
                    <a:pt x="57" y="112"/>
                    <a:pt x="57" y="112"/>
                  </a:cubicBezTo>
                  <a:cubicBezTo>
                    <a:pt x="55" y="112"/>
                    <a:pt x="53" y="110"/>
                    <a:pt x="53" y="108"/>
                  </a:cubicBezTo>
                  <a:cubicBezTo>
                    <a:pt x="53" y="99"/>
                    <a:pt x="53" y="99"/>
                    <a:pt x="53" y="99"/>
                  </a:cubicBezTo>
                  <a:cubicBezTo>
                    <a:pt x="44" y="97"/>
                    <a:pt x="37" y="93"/>
                    <a:pt x="31" y="87"/>
                  </a:cubicBezTo>
                  <a:cubicBezTo>
                    <a:pt x="20" y="93"/>
                    <a:pt x="20" y="93"/>
                    <a:pt x="20" y="93"/>
                  </a:cubicBezTo>
                  <a:cubicBezTo>
                    <a:pt x="18" y="94"/>
                    <a:pt x="16" y="93"/>
                    <a:pt x="15" y="91"/>
                  </a:cubicBezTo>
                  <a:cubicBezTo>
                    <a:pt x="11" y="85"/>
                    <a:pt x="11" y="85"/>
                    <a:pt x="11" y="85"/>
                  </a:cubicBezTo>
                  <a:cubicBezTo>
                    <a:pt x="10" y="83"/>
                    <a:pt x="10" y="80"/>
                    <a:pt x="12" y="79"/>
                  </a:cubicBezTo>
                  <a:cubicBezTo>
                    <a:pt x="23" y="73"/>
                    <a:pt x="23" y="73"/>
                    <a:pt x="23" y="73"/>
                  </a:cubicBezTo>
                  <a:cubicBezTo>
                    <a:pt x="22" y="69"/>
                    <a:pt x="21" y="64"/>
                    <a:pt x="21" y="60"/>
                  </a:cubicBezTo>
                  <a:cubicBezTo>
                    <a:pt x="21" y="56"/>
                    <a:pt x="22" y="51"/>
                    <a:pt x="23" y="47"/>
                  </a:cubicBezTo>
                  <a:cubicBezTo>
                    <a:pt x="12" y="41"/>
                    <a:pt x="12" y="41"/>
                    <a:pt x="12" y="41"/>
                  </a:cubicBezTo>
                  <a:cubicBezTo>
                    <a:pt x="10" y="40"/>
                    <a:pt x="10" y="37"/>
                    <a:pt x="11" y="35"/>
                  </a:cubicBezTo>
                  <a:cubicBezTo>
                    <a:pt x="15" y="29"/>
                    <a:pt x="15" y="29"/>
                    <a:pt x="15" y="29"/>
                  </a:cubicBezTo>
                  <a:cubicBezTo>
                    <a:pt x="16" y="27"/>
                    <a:pt x="18" y="26"/>
                    <a:pt x="20" y="27"/>
                  </a:cubicBezTo>
                  <a:cubicBezTo>
                    <a:pt x="31" y="33"/>
                    <a:pt x="31" y="33"/>
                    <a:pt x="31" y="33"/>
                  </a:cubicBezTo>
                  <a:cubicBezTo>
                    <a:pt x="37" y="27"/>
                    <a:pt x="44" y="23"/>
                    <a:pt x="53" y="21"/>
                  </a:cubicBezTo>
                  <a:cubicBezTo>
                    <a:pt x="53" y="12"/>
                    <a:pt x="53" y="12"/>
                    <a:pt x="53" y="12"/>
                  </a:cubicBezTo>
                  <a:cubicBezTo>
                    <a:pt x="53" y="10"/>
                    <a:pt x="55" y="8"/>
                    <a:pt x="57" y="8"/>
                  </a:cubicBezTo>
                  <a:cubicBezTo>
                    <a:pt x="65" y="8"/>
                    <a:pt x="65" y="8"/>
                    <a:pt x="65" y="8"/>
                  </a:cubicBezTo>
                  <a:cubicBezTo>
                    <a:pt x="67" y="8"/>
                    <a:pt x="69" y="10"/>
                    <a:pt x="69" y="12"/>
                  </a:cubicBezTo>
                  <a:cubicBezTo>
                    <a:pt x="69" y="21"/>
                    <a:pt x="69" y="21"/>
                    <a:pt x="69" y="21"/>
                  </a:cubicBezTo>
                  <a:cubicBezTo>
                    <a:pt x="78" y="23"/>
                    <a:pt x="85" y="27"/>
                    <a:pt x="91" y="33"/>
                  </a:cubicBezTo>
                  <a:cubicBezTo>
                    <a:pt x="102" y="27"/>
                    <a:pt x="102" y="27"/>
                    <a:pt x="102" y="27"/>
                  </a:cubicBezTo>
                  <a:cubicBezTo>
                    <a:pt x="104" y="26"/>
                    <a:pt x="106" y="27"/>
                    <a:pt x="107" y="29"/>
                  </a:cubicBezTo>
                  <a:cubicBezTo>
                    <a:pt x="111" y="35"/>
                    <a:pt x="111" y="35"/>
                    <a:pt x="111" y="35"/>
                  </a:cubicBezTo>
                  <a:cubicBezTo>
                    <a:pt x="112" y="37"/>
                    <a:pt x="112" y="40"/>
                    <a:pt x="110" y="41"/>
                  </a:cubicBezTo>
                  <a:cubicBezTo>
                    <a:pt x="99" y="47"/>
                    <a:pt x="99" y="47"/>
                    <a:pt x="99" y="47"/>
                  </a:cubicBezTo>
                  <a:cubicBezTo>
                    <a:pt x="100" y="51"/>
                    <a:pt x="101" y="56"/>
                    <a:pt x="101" y="60"/>
                  </a:cubicBezTo>
                  <a:cubicBezTo>
                    <a:pt x="101" y="64"/>
                    <a:pt x="100" y="69"/>
                    <a:pt x="99" y="73"/>
                  </a:cubicBezTo>
                  <a:cubicBezTo>
                    <a:pt x="110" y="79"/>
                    <a:pt x="110" y="79"/>
                    <a:pt x="110" y="79"/>
                  </a:cubicBezTo>
                  <a:cubicBezTo>
                    <a:pt x="112" y="80"/>
                    <a:pt x="112" y="83"/>
                    <a:pt x="111" y="85"/>
                  </a:cubicBezTo>
                  <a:close/>
                  <a:moveTo>
                    <a:pt x="61" y="40"/>
                  </a:moveTo>
                  <a:cubicBezTo>
                    <a:pt x="50" y="40"/>
                    <a:pt x="41" y="49"/>
                    <a:pt x="41" y="60"/>
                  </a:cubicBezTo>
                  <a:cubicBezTo>
                    <a:pt x="41" y="71"/>
                    <a:pt x="50" y="80"/>
                    <a:pt x="61" y="80"/>
                  </a:cubicBezTo>
                  <a:cubicBezTo>
                    <a:pt x="72" y="80"/>
                    <a:pt x="81" y="71"/>
                    <a:pt x="81" y="60"/>
                  </a:cubicBezTo>
                  <a:cubicBezTo>
                    <a:pt x="81" y="49"/>
                    <a:pt x="72" y="40"/>
                    <a:pt x="61" y="40"/>
                  </a:cubicBezTo>
                  <a:close/>
                  <a:moveTo>
                    <a:pt x="61" y="72"/>
                  </a:moveTo>
                  <a:cubicBezTo>
                    <a:pt x="54" y="72"/>
                    <a:pt x="49" y="67"/>
                    <a:pt x="49" y="60"/>
                  </a:cubicBezTo>
                  <a:cubicBezTo>
                    <a:pt x="49" y="53"/>
                    <a:pt x="54" y="48"/>
                    <a:pt x="61" y="48"/>
                  </a:cubicBezTo>
                  <a:cubicBezTo>
                    <a:pt x="68" y="48"/>
                    <a:pt x="73" y="53"/>
                    <a:pt x="73" y="60"/>
                  </a:cubicBezTo>
                  <a:cubicBezTo>
                    <a:pt x="73" y="67"/>
                    <a:pt x="68" y="72"/>
                    <a:pt x="61" y="7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0" name="矩形 29"/>
          <p:cNvSpPr/>
          <p:nvPr/>
        </p:nvSpPr>
        <p:spPr>
          <a:xfrm>
            <a:off x="9534466" y="2627945"/>
            <a:ext cx="2095559" cy="830997"/>
          </a:xfrm>
          <a:prstGeom prst="rect">
            <a:avLst/>
          </a:prstGeom>
        </p:spPr>
        <p:txBody>
          <a:bodyPr wrap="square">
            <a:spAutoFit/>
          </a:bodyPr>
          <a:lstStyle/>
          <a:p>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针对校内销售</a:t>
            </a:r>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成员</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送货上门</a:t>
            </a:r>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省去</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快递开支。</a:t>
            </a:r>
            <a:endParaRPr lang="zh-CN" altLang="en-US" sz="1600" dirty="0">
              <a:latin typeface="微软雅黑 Light" panose="020B0502040204020203" pitchFamily="34" charset="-122"/>
              <a:ea typeface="微软雅黑 Light" panose="020B0502040204020203" pitchFamily="34" charset="-122"/>
            </a:endParaRPr>
          </a:p>
        </p:txBody>
      </p:sp>
      <p:sp>
        <p:nvSpPr>
          <p:cNvPr id="31" name="矩形 30"/>
          <p:cNvSpPr/>
          <p:nvPr/>
        </p:nvSpPr>
        <p:spPr>
          <a:xfrm>
            <a:off x="8893760" y="4715946"/>
            <a:ext cx="2736265" cy="584775"/>
          </a:xfrm>
          <a:prstGeom prst="rect">
            <a:avLst/>
          </a:prstGeom>
        </p:spPr>
        <p:txBody>
          <a:bodyPr wrap="square">
            <a:spAutoFit/>
          </a:bodyPr>
          <a:lstStyle/>
          <a:p>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以多买多送的营销模式</a:t>
            </a:r>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激起</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顾客</a:t>
            </a:r>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购买欲。</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800100" y="2715697"/>
            <a:ext cx="2100263" cy="584775"/>
          </a:xfrm>
          <a:prstGeom prst="rect">
            <a:avLst/>
          </a:prstGeom>
        </p:spPr>
        <p:txBody>
          <a:bodyPr wrap="square">
            <a:spAutoFit/>
          </a:bodyPr>
          <a:lstStyle/>
          <a:p>
            <a:pPr algn="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线上</a:t>
            </a:r>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宣传，</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gn="r"/>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省去</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广告印刷</a:t>
            </a:r>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成本。</a:t>
            </a:r>
            <a:endParaRPr lang="zh-CN" altLang="en-US" sz="1600" dirty="0">
              <a:latin typeface="微软雅黑 Light" panose="020B0502040204020203" pitchFamily="34" charset="-122"/>
              <a:ea typeface="微软雅黑 Light" panose="020B0502040204020203" pitchFamily="34" charset="-122"/>
            </a:endParaRPr>
          </a:p>
        </p:txBody>
      </p:sp>
      <p:sp>
        <p:nvSpPr>
          <p:cNvPr id="33" name="矩形 32"/>
          <p:cNvSpPr/>
          <p:nvPr/>
        </p:nvSpPr>
        <p:spPr>
          <a:xfrm>
            <a:off x="780694" y="5001695"/>
            <a:ext cx="2562582" cy="584775"/>
          </a:xfrm>
          <a:prstGeom prst="rect">
            <a:avLst/>
          </a:prstGeom>
        </p:spPr>
        <p:txBody>
          <a:bodyPr wrap="square">
            <a:spAutoFit/>
          </a:bodyPr>
          <a:lstStyle/>
          <a:p>
            <a:pPr algn="r"/>
            <a:r>
              <a:rPr lang="zh-CN" altLang="zh-CN" sz="1600" dirty="0">
                <a:latin typeface="微软雅黑 Light" panose="020B0502040204020203" pitchFamily="34" charset="-122"/>
                <a:ea typeface="微软雅黑 Light" panose="020B0502040204020203" pitchFamily="34" charset="-122"/>
              </a:rPr>
              <a:t>与厂家直接联系</a:t>
            </a:r>
            <a:r>
              <a:rPr lang="zh-CN" altLang="zh-CN" sz="1600" dirty="0" smtClean="0">
                <a:latin typeface="微软雅黑 Light" panose="020B0502040204020203" pitchFamily="34" charset="-122"/>
                <a:ea typeface="微软雅黑 Light" panose="020B0502040204020203" pitchFamily="34" charset="-122"/>
              </a:rPr>
              <a:t>，</a:t>
            </a:r>
            <a:endParaRPr lang="en-US" altLang="zh-CN" sz="1600" dirty="0" smtClean="0">
              <a:latin typeface="微软雅黑 Light" panose="020B0502040204020203" pitchFamily="34" charset="-122"/>
              <a:ea typeface="微软雅黑 Light" panose="020B0502040204020203" pitchFamily="34" charset="-122"/>
            </a:endParaRPr>
          </a:p>
          <a:p>
            <a:pPr algn="r"/>
            <a:r>
              <a:rPr lang="zh-CN" altLang="zh-CN" sz="1600" dirty="0" smtClean="0">
                <a:latin typeface="微软雅黑 Light" panose="020B0502040204020203" pitchFamily="34" charset="-122"/>
                <a:ea typeface="微软雅黑 Light" panose="020B0502040204020203" pitchFamily="34" charset="-122"/>
              </a:rPr>
              <a:t>能</a:t>
            </a:r>
            <a:r>
              <a:rPr lang="zh-CN" altLang="zh-CN" sz="1600" dirty="0">
                <a:latin typeface="微软雅黑 Light" panose="020B0502040204020203" pitchFamily="34" charset="-122"/>
                <a:ea typeface="微软雅黑 Light" panose="020B0502040204020203" pitchFamily="34" charset="-122"/>
              </a:rPr>
              <a:t>最大限度获得销售</a:t>
            </a:r>
            <a:r>
              <a:rPr lang="zh-CN" altLang="zh-CN" sz="1600" dirty="0" smtClean="0">
                <a:latin typeface="微软雅黑 Light" panose="020B0502040204020203" pitchFamily="34" charset="-122"/>
                <a:ea typeface="微软雅黑 Light" panose="020B0502040204020203" pitchFamily="34" charset="-122"/>
              </a:rPr>
              <a:t>利润</a:t>
            </a:r>
            <a:r>
              <a:rPr lang="zh-CN" altLang="en-US" sz="1600" dirty="0" smtClean="0">
                <a:latin typeface="微软雅黑 Light" panose="020B0502040204020203" pitchFamily="34" charset="-122"/>
                <a:ea typeface="微软雅黑 Light" panose="020B0502040204020203" pitchFamily="34" charset="-122"/>
              </a:rPr>
              <a:t>。</a:t>
            </a:r>
            <a:endPar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19936" b="52647"/>
          <a:stretch>
            <a:fillRect/>
          </a:stretch>
        </p:blipFill>
        <p:spPr>
          <a:xfrm>
            <a:off x="2382" y="-211084"/>
            <a:ext cx="12189618" cy="2226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14" grpId="0" animBg="1"/>
      <p:bldP spid="8" grpId="0"/>
      <p:bldP spid="30"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293018" y="2564904"/>
            <a:ext cx="1161802" cy="1104677"/>
            <a:chOff x="1615877" y="1966848"/>
            <a:chExt cx="1161802" cy="1104677"/>
          </a:xfrm>
        </p:grpSpPr>
        <p:grpSp>
          <p:nvGrpSpPr>
            <p:cNvPr id="15" name="组合 14"/>
            <p:cNvGrpSpPr/>
            <p:nvPr/>
          </p:nvGrpSpPr>
          <p:grpSpPr>
            <a:xfrm>
              <a:off x="1847528" y="2292175"/>
              <a:ext cx="714376" cy="473075"/>
              <a:chOff x="5013325" y="2168526"/>
              <a:chExt cx="714376" cy="473075"/>
            </a:xfrm>
          </p:grpSpPr>
          <p:sp>
            <p:nvSpPr>
              <p:cNvPr id="8" name="Freeform 5"/>
              <p:cNvSpPr>
                <a:spLocks noEditPoints="1"/>
              </p:cNvSpPr>
              <p:nvPr/>
            </p:nvSpPr>
            <p:spPr bwMode="auto">
              <a:xfrm>
                <a:off x="5013325" y="2168526"/>
                <a:ext cx="196850" cy="473075"/>
              </a:xfrm>
              <a:custGeom>
                <a:avLst/>
                <a:gdLst>
                  <a:gd name="T0" fmla="*/ 4 w 52"/>
                  <a:gd name="T1" fmla="*/ 0 h 126"/>
                  <a:gd name="T2" fmla="*/ 0 w 52"/>
                  <a:gd name="T3" fmla="*/ 121 h 126"/>
                  <a:gd name="T4" fmla="*/ 48 w 52"/>
                  <a:gd name="T5" fmla="*/ 126 h 126"/>
                  <a:gd name="T6" fmla="*/ 52 w 52"/>
                  <a:gd name="T7" fmla="*/ 5 h 126"/>
                  <a:gd name="T8" fmla="*/ 48 w 52"/>
                  <a:gd name="T9" fmla="*/ 117 h 126"/>
                  <a:gd name="T10" fmla="*/ 9 w 52"/>
                  <a:gd name="T11" fmla="*/ 122 h 126"/>
                  <a:gd name="T12" fmla="*/ 4 w 52"/>
                  <a:gd name="T13" fmla="*/ 82 h 126"/>
                  <a:gd name="T14" fmla="*/ 9 w 52"/>
                  <a:gd name="T15" fmla="*/ 120 h 126"/>
                  <a:gd name="T16" fmla="*/ 45 w 52"/>
                  <a:gd name="T17" fmla="*/ 117 h 126"/>
                  <a:gd name="T18" fmla="*/ 48 w 52"/>
                  <a:gd name="T19" fmla="*/ 117 h 126"/>
                  <a:gd name="T20" fmla="*/ 38 w 52"/>
                  <a:gd name="T21" fmla="*/ 33 h 126"/>
                  <a:gd name="T22" fmla="*/ 42 w 52"/>
                  <a:gd name="T23" fmla="*/ 41 h 126"/>
                  <a:gd name="T24" fmla="*/ 14 w 52"/>
                  <a:gd name="T25" fmla="*/ 45 h 126"/>
                  <a:gd name="T26" fmla="*/ 10 w 52"/>
                  <a:gd name="T27" fmla="*/ 36 h 126"/>
                  <a:gd name="T28" fmla="*/ 10 w 52"/>
                  <a:gd name="T29" fmla="*/ 25 h 126"/>
                  <a:gd name="T30" fmla="*/ 14 w 52"/>
                  <a:gd name="T31" fmla="*/ 16 h 126"/>
                  <a:gd name="T32" fmla="*/ 42 w 52"/>
                  <a:gd name="T33" fmla="*/ 20 h 126"/>
                  <a:gd name="T34" fmla="*/ 38 w 52"/>
                  <a:gd name="T35" fmla="*/ 28 h 126"/>
                  <a:gd name="T36" fmla="*/ 10 w 52"/>
                  <a:gd name="T37" fmla="*/ 25 h 126"/>
                  <a:gd name="T38" fmla="*/ 17 w 52"/>
                  <a:gd name="T39" fmla="*/ 82 h 126"/>
                  <a:gd name="T40" fmla="*/ 34 w 52"/>
                  <a:gd name="T41" fmla="*/ 82 h 126"/>
                  <a:gd name="T42" fmla="*/ 30 w 52"/>
                  <a:gd name="T43" fmla="*/ 102 h 126"/>
                  <a:gd name="T44" fmla="*/ 22 w 52"/>
                  <a:gd name="T45" fmla="*/ 102 h 126"/>
                  <a:gd name="T46" fmla="*/ 30 w 52"/>
                  <a:gd name="T47" fmla="*/ 102 h 126"/>
                  <a:gd name="T48" fmla="*/ 20 w 52"/>
                  <a:gd name="T49" fmla="*/ 57 h 126"/>
                  <a:gd name="T50" fmla="*/ 38 w 52"/>
                  <a:gd name="T51" fmla="*/ 55 h 126"/>
                  <a:gd name="T52" fmla="*/ 38 w 52"/>
                  <a:gd name="T53" fmla="*/ 59 h 126"/>
                  <a:gd name="T54" fmla="*/ 48 w 52"/>
                  <a:gd name="T55" fmla="*/ 44 h 126"/>
                  <a:gd name="T56" fmla="*/ 43 w 52"/>
                  <a:gd name="T57" fmla="*/ 6 h 126"/>
                  <a:gd name="T58" fmla="*/ 7 w 52"/>
                  <a:gd name="T59" fmla="*/ 8 h 126"/>
                  <a:gd name="T60" fmla="*/ 4 w 52"/>
                  <a:gd name="T61" fmla="*/ 8 h 126"/>
                  <a:gd name="T62" fmla="*/ 43 w 52"/>
                  <a:gd name="T63" fmla="*/ 4 h 126"/>
                  <a:gd name="T64" fmla="*/ 48 w 52"/>
                  <a:gd name="T65" fmla="*/ 44 h 126"/>
                  <a:gd name="T66" fmla="*/ 32 w 52"/>
                  <a:gd name="T67" fmla="*/ 28 h 126"/>
                  <a:gd name="T68" fmla="*/ 32 w 52"/>
                  <a:gd name="T69" fmla="*/ 25 h 126"/>
                  <a:gd name="T70" fmla="*/ 30 w 52"/>
                  <a:gd name="T71" fmla="*/ 26 h 126"/>
                  <a:gd name="T72" fmla="*/ 36 w 52"/>
                  <a:gd name="T73" fmla="*/ 28 h 126"/>
                  <a:gd name="T74" fmla="*/ 38 w 52"/>
                  <a:gd name="T75" fmla="*/ 26 h 126"/>
                  <a:gd name="T76" fmla="*/ 36 w 52"/>
                  <a:gd name="T77" fmla="*/ 25 h 126"/>
                  <a:gd name="T78" fmla="*/ 36 w 52"/>
                  <a:gd name="T79" fmla="*/ 28 h 126"/>
                  <a:gd name="T80" fmla="*/ 32 w 52"/>
                  <a:gd name="T81" fmla="*/ 43 h 126"/>
                  <a:gd name="T82" fmla="*/ 32 w 52"/>
                  <a:gd name="T83" fmla="*/ 40 h 126"/>
                  <a:gd name="T84" fmla="*/ 30 w 52"/>
                  <a:gd name="T85" fmla="*/ 42 h 126"/>
                  <a:gd name="T86" fmla="*/ 36 w 52"/>
                  <a:gd name="T87" fmla="*/ 43 h 126"/>
                  <a:gd name="T88" fmla="*/ 39 w 52"/>
                  <a:gd name="T89" fmla="*/ 42 h 126"/>
                  <a:gd name="T90" fmla="*/ 36 w 52"/>
                  <a:gd name="T91" fmla="*/ 40 h 126"/>
                  <a:gd name="T92" fmla="*/ 36 w 52"/>
                  <a:gd name="T93" fmla="*/ 4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126">
                    <a:moveTo>
                      <a:pt x="48" y="0"/>
                    </a:moveTo>
                    <a:cubicBezTo>
                      <a:pt x="4" y="0"/>
                      <a:pt x="4" y="0"/>
                      <a:pt x="4" y="0"/>
                    </a:cubicBezTo>
                    <a:cubicBezTo>
                      <a:pt x="2" y="0"/>
                      <a:pt x="0" y="2"/>
                      <a:pt x="0" y="5"/>
                    </a:cubicBezTo>
                    <a:cubicBezTo>
                      <a:pt x="0" y="121"/>
                      <a:pt x="0" y="121"/>
                      <a:pt x="0" y="121"/>
                    </a:cubicBezTo>
                    <a:cubicBezTo>
                      <a:pt x="0" y="124"/>
                      <a:pt x="2" y="126"/>
                      <a:pt x="4" y="126"/>
                    </a:cubicBezTo>
                    <a:cubicBezTo>
                      <a:pt x="48" y="126"/>
                      <a:pt x="48" y="126"/>
                      <a:pt x="48" y="126"/>
                    </a:cubicBezTo>
                    <a:cubicBezTo>
                      <a:pt x="50" y="126"/>
                      <a:pt x="52" y="124"/>
                      <a:pt x="52" y="121"/>
                    </a:cubicBezTo>
                    <a:cubicBezTo>
                      <a:pt x="52" y="5"/>
                      <a:pt x="52" y="5"/>
                      <a:pt x="52" y="5"/>
                    </a:cubicBezTo>
                    <a:cubicBezTo>
                      <a:pt x="52" y="2"/>
                      <a:pt x="50" y="0"/>
                      <a:pt x="48" y="0"/>
                    </a:cubicBezTo>
                    <a:close/>
                    <a:moveTo>
                      <a:pt x="48" y="117"/>
                    </a:moveTo>
                    <a:cubicBezTo>
                      <a:pt x="48" y="120"/>
                      <a:pt x="46" y="122"/>
                      <a:pt x="43" y="122"/>
                    </a:cubicBezTo>
                    <a:cubicBezTo>
                      <a:pt x="9" y="122"/>
                      <a:pt x="9" y="122"/>
                      <a:pt x="9" y="122"/>
                    </a:cubicBezTo>
                    <a:cubicBezTo>
                      <a:pt x="6" y="122"/>
                      <a:pt x="4" y="120"/>
                      <a:pt x="4" y="117"/>
                    </a:cubicBezTo>
                    <a:cubicBezTo>
                      <a:pt x="4" y="82"/>
                      <a:pt x="4" y="82"/>
                      <a:pt x="4" y="82"/>
                    </a:cubicBezTo>
                    <a:cubicBezTo>
                      <a:pt x="7" y="117"/>
                      <a:pt x="7" y="117"/>
                      <a:pt x="7" y="117"/>
                    </a:cubicBezTo>
                    <a:cubicBezTo>
                      <a:pt x="7" y="119"/>
                      <a:pt x="8" y="120"/>
                      <a:pt x="9" y="120"/>
                    </a:cubicBezTo>
                    <a:cubicBezTo>
                      <a:pt x="43" y="120"/>
                      <a:pt x="43" y="120"/>
                      <a:pt x="43" y="120"/>
                    </a:cubicBezTo>
                    <a:cubicBezTo>
                      <a:pt x="44" y="120"/>
                      <a:pt x="45" y="119"/>
                      <a:pt x="45" y="117"/>
                    </a:cubicBezTo>
                    <a:cubicBezTo>
                      <a:pt x="48" y="82"/>
                      <a:pt x="48" y="82"/>
                      <a:pt x="48" y="82"/>
                    </a:cubicBezTo>
                    <a:lnTo>
                      <a:pt x="48" y="117"/>
                    </a:lnTo>
                    <a:close/>
                    <a:moveTo>
                      <a:pt x="14" y="33"/>
                    </a:moveTo>
                    <a:cubicBezTo>
                      <a:pt x="38" y="33"/>
                      <a:pt x="38" y="33"/>
                      <a:pt x="38" y="33"/>
                    </a:cubicBezTo>
                    <a:cubicBezTo>
                      <a:pt x="40" y="33"/>
                      <a:pt x="42" y="34"/>
                      <a:pt x="42" y="36"/>
                    </a:cubicBezTo>
                    <a:cubicBezTo>
                      <a:pt x="42" y="41"/>
                      <a:pt x="42" y="41"/>
                      <a:pt x="42" y="41"/>
                    </a:cubicBezTo>
                    <a:cubicBezTo>
                      <a:pt x="42" y="43"/>
                      <a:pt x="40" y="45"/>
                      <a:pt x="38" y="45"/>
                    </a:cubicBezTo>
                    <a:cubicBezTo>
                      <a:pt x="14" y="45"/>
                      <a:pt x="14" y="45"/>
                      <a:pt x="14" y="45"/>
                    </a:cubicBezTo>
                    <a:cubicBezTo>
                      <a:pt x="12" y="45"/>
                      <a:pt x="10" y="43"/>
                      <a:pt x="10" y="41"/>
                    </a:cubicBezTo>
                    <a:cubicBezTo>
                      <a:pt x="10" y="36"/>
                      <a:pt x="10" y="36"/>
                      <a:pt x="10" y="36"/>
                    </a:cubicBezTo>
                    <a:cubicBezTo>
                      <a:pt x="10" y="34"/>
                      <a:pt x="12" y="33"/>
                      <a:pt x="14" y="33"/>
                    </a:cubicBezTo>
                    <a:close/>
                    <a:moveTo>
                      <a:pt x="10" y="25"/>
                    </a:moveTo>
                    <a:cubicBezTo>
                      <a:pt x="10" y="20"/>
                      <a:pt x="10" y="20"/>
                      <a:pt x="10" y="20"/>
                    </a:cubicBezTo>
                    <a:cubicBezTo>
                      <a:pt x="10" y="18"/>
                      <a:pt x="12" y="16"/>
                      <a:pt x="14" y="16"/>
                    </a:cubicBezTo>
                    <a:cubicBezTo>
                      <a:pt x="38" y="16"/>
                      <a:pt x="38" y="16"/>
                      <a:pt x="38" y="16"/>
                    </a:cubicBezTo>
                    <a:cubicBezTo>
                      <a:pt x="40" y="16"/>
                      <a:pt x="42" y="18"/>
                      <a:pt x="42" y="20"/>
                    </a:cubicBezTo>
                    <a:cubicBezTo>
                      <a:pt x="42" y="25"/>
                      <a:pt x="42" y="25"/>
                      <a:pt x="42" y="25"/>
                    </a:cubicBezTo>
                    <a:cubicBezTo>
                      <a:pt x="42" y="27"/>
                      <a:pt x="40" y="28"/>
                      <a:pt x="38" y="28"/>
                    </a:cubicBezTo>
                    <a:cubicBezTo>
                      <a:pt x="14" y="28"/>
                      <a:pt x="14" y="28"/>
                      <a:pt x="14" y="28"/>
                    </a:cubicBezTo>
                    <a:cubicBezTo>
                      <a:pt x="12" y="28"/>
                      <a:pt x="10" y="27"/>
                      <a:pt x="10" y="25"/>
                    </a:cubicBezTo>
                    <a:close/>
                    <a:moveTo>
                      <a:pt x="26" y="90"/>
                    </a:moveTo>
                    <a:cubicBezTo>
                      <a:pt x="21" y="90"/>
                      <a:pt x="17" y="86"/>
                      <a:pt x="17" y="82"/>
                    </a:cubicBezTo>
                    <a:cubicBezTo>
                      <a:pt x="17" y="77"/>
                      <a:pt x="21" y="73"/>
                      <a:pt x="26" y="73"/>
                    </a:cubicBezTo>
                    <a:cubicBezTo>
                      <a:pt x="30" y="73"/>
                      <a:pt x="34" y="77"/>
                      <a:pt x="34" y="82"/>
                    </a:cubicBezTo>
                    <a:cubicBezTo>
                      <a:pt x="34" y="86"/>
                      <a:pt x="30" y="90"/>
                      <a:pt x="26" y="90"/>
                    </a:cubicBezTo>
                    <a:close/>
                    <a:moveTo>
                      <a:pt x="30" y="102"/>
                    </a:moveTo>
                    <a:cubicBezTo>
                      <a:pt x="30" y="105"/>
                      <a:pt x="28" y="106"/>
                      <a:pt x="26" y="106"/>
                    </a:cubicBezTo>
                    <a:cubicBezTo>
                      <a:pt x="24" y="106"/>
                      <a:pt x="22" y="105"/>
                      <a:pt x="22" y="102"/>
                    </a:cubicBezTo>
                    <a:cubicBezTo>
                      <a:pt x="22" y="100"/>
                      <a:pt x="24" y="98"/>
                      <a:pt x="26" y="98"/>
                    </a:cubicBezTo>
                    <a:cubicBezTo>
                      <a:pt x="28" y="98"/>
                      <a:pt x="30" y="100"/>
                      <a:pt x="30" y="102"/>
                    </a:cubicBezTo>
                    <a:close/>
                    <a:moveTo>
                      <a:pt x="22" y="59"/>
                    </a:moveTo>
                    <a:cubicBezTo>
                      <a:pt x="21" y="59"/>
                      <a:pt x="20" y="58"/>
                      <a:pt x="20" y="57"/>
                    </a:cubicBezTo>
                    <a:cubicBezTo>
                      <a:pt x="20" y="56"/>
                      <a:pt x="21" y="55"/>
                      <a:pt x="22" y="55"/>
                    </a:cubicBezTo>
                    <a:cubicBezTo>
                      <a:pt x="38" y="55"/>
                      <a:pt x="38" y="55"/>
                      <a:pt x="38" y="55"/>
                    </a:cubicBezTo>
                    <a:cubicBezTo>
                      <a:pt x="40" y="55"/>
                      <a:pt x="41" y="56"/>
                      <a:pt x="41" y="57"/>
                    </a:cubicBezTo>
                    <a:cubicBezTo>
                      <a:pt x="41" y="58"/>
                      <a:pt x="40" y="59"/>
                      <a:pt x="38" y="59"/>
                    </a:cubicBezTo>
                    <a:lnTo>
                      <a:pt x="22" y="59"/>
                    </a:lnTo>
                    <a:close/>
                    <a:moveTo>
                      <a:pt x="48" y="44"/>
                    </a:moveTo>
                    <a:cubicBezTo>
                      <a:pt x="45" y="8"/>
                      <a:pt x="45" y="8"/>
                      <a:pt x="45" y="8"/>
                    </a:cubicBezTo>
                    <a:cubicBezTo>
                      <a:pt x="45" y="7"/>
                      <a:pt x="44" y="6"/>
                      <a:pt x="43" y="6"/>
                    </a:cubicBezTo>
                    <a:cubicBezTo>
                      <a:pt x="9" y="6"/>
                      <a:pt x="9" y="6"/>
                      <a:pt x="9" y="6"/>
                    </a:cubicBezTo>
                    <a:cubicBezTo>
                      <a:pt x="8" y="6"/>
                      <a:pt x="7" y="7"/>
                      <a:pt x="7" y="8"/>
                    </a:cubicBezTo>
                    <a:cubicBezTo>
                      <a:pt x="4" y="44"/>
                      <a:pt x="4" y="44"/>
                      <a:pt x="4" y="44"/>
                    </a:cubicBezTo>
                    <a:cubicBezTo>
                      <a:pt x="4" y="8"/>
                      <a:pt x="4" y="8"/>
                      <a:pt x="4" y="8"/>
                    </a:cubicBezTo>
                    <a:cubicBezTo>
                      <a:pt x="4" y="6"/>
                      <a:pt x="6" y="4"/>
                      <a:pt x="9" y="4"/>
                    </a:cubicBezTo>
                    <a:cubicBezTo>
                      <a:pt x="43" y="4"/>
                      <a:pt x="43" y="4"/>
                      <a:pt x="43" y="4"/>
                    </a:cubicBezTo>
                    <a:cubicBezTo>
                      <a:pt x="46" y="4"/>
                      <a:pt x="48" y="6"/>
                      <a:pt x="48" y="8"/>
                    </a:cubicBezTo>
                    <a:lnTo>
                      <a:pt x="48" y="44"/>
                    </a:lnTo>
                    <a:close/>
                    <a:moveTo>
                      <a:pt x="31" y="28"/>
                    </a:moveTo>
                    <a:cubicBezTo>
                      <a:pt x="32" y="28"/>
                      <a:pt x="32" y="28"/>
                      <a:pt x="32" y="28"/>
                    </a:cubicBezTo>
                    <a:cubicBezTo>
                      <a:pt x="33" y="28"/>
                      <a:pt x="34" y="27"/>
                      <a:pt x="34" y="26"/>
                    </a:cubicBezTo>
                    <a:cubicBezTo>
                      <a:pt x="34" y="25"/>
                      <a:pt x="33" y="25"/>
                      <a:pt x="32" y="25"/>
                    </a:cubicBezTo>
                    <a:cubicBezTo>
                      <a:pt x="31" y="25"/>
                      <a:pt x="31" y="25"/>
                      <a:pt x="31" y="25"/>
                    </a:cubicBezTo>
                    <a:cubicBezTo>
                      <a:pt x="31" y="25"/>
                      <a:pt x="30" y="25"/>
                      <a:pt x="30" y="26"/>
                    </a:cubicBezTo>
                    <a:cubicBezTo>
                      <a:pt x="30" y="27"/>
                      <a:pt x="31" y="28"/>
                      <a:pt x="31" y="28"/>
                    </a:cubicBezTo>
                    <a:close/>
                    <a:moveTo>
                      <a:pt x="36" y="28"/>
                    </a:moveTo>
                    <a:cubicBezTo>
                      <a:pt x="37" y="28"/>
                      <a:pt x="37" y="28"/>
                      <a:pt x="37" y="28"/>
                    </a:cubicBezTo>
                    <a:cubicBezTo>
                      <a:pt x="38" y="28"/>
                      <a:pt x="38" y="27"/>
                      <a:pt x="38" y="26"/>
                    </a:cubicBezTo>
                    <a:cubicBezTo>
                      <a:pt x="38" y="25"/>
                      <a:pt x="38" y="25"/>
                      <a:pt x="37" y="25"/>
                    </a:cubicBezTo>
                    <a:cubicBezTo>
                      <a:pt x="36" y="25"/>
                      <a:pt x="36" y="25"/>
                      <a:pt x="36" y="25"/>
                    </a:cubicBezTo>
                    <a:cubicBezTo>
                      <a:pt x="35" y="25"/>
                      <a:pt x="35" y="25"/>
                      <a:pt x="35" y="26"/>
                    </a:cubicBezTo>
                    <a:cubicBezTo>
                      <a:pt x="35" y="27"/>
                      <a:pt x="35" y="28"/>
                      <a:pt x="36" y="28"/>
                    </a:cubicBezTo>
                    <a:close/>
                    <a:moveTo>
                      <a:pt x="32" y="43"/>
                    </a:moveTo>
                    <a:cubicBezTo>
                      <a:pt x="32" y="43"/>
                      <a:pt x="32" y="43"/>
                      <a:pt x="32" y="43"/>
                    </a:cubicBezTo>
                    <a:cubicBezTo>
                      <a:pt x="33" y="43"/>
                      <a:pt x="34" y="43"/>
                      <a:pt x="34" y="42"/>
                    </a:cubicBezTo>
                    <a:cubicBezTo>
                      <a:pt x="34" y="41"/>
                      <a:pt x="33" y="40"/>
                      <a:pt x="32" y="40"/>
                    </a:cubicBezTo>
                    <a:cubicBezTo>
                      <a:pt x="32" y="40"/>
                      <a:pt x="32" y="40"/>
                      <a:pt x="32" y="40"/>
                    </a:cubicBezTo>
                    <a:cubicBezTo>
                      <a:pt x="31" y="40"/>
                      <a:pt x="30" y="41"/>
                      <a:pt x="30" y="42"/>
                    </a:cubicBezTo>
                    <a:cubicBezTo>
                      <a:pt x="30" y="43"/>
                      <a:pt x="31" y="43"/>
                      <a:pt x="32" y="43"/>
                    </a:cubicBezTo>
                    <a:close/>
                    <a:moveTo>
                      <a:pt x="36" y="43"/>
                    </a:moveTo>
                    <a:cubicBezTo>
                      <a:pt x="37" y="43"/>
                      <a:pt x="37" y="43"/>
                      <a:pt x="37" y="43"/>
                    </a:cubicBezTo>
                    <a:cubicBezTo>
                      <a:pt x="38" y="43"/>
                      <a:pt x="39" y="43"/>
                      <a:pt x="39" y="42"/>
                    </a:cubicBezTo>
                    <a:cubicBezTo>
                      <a:pt x="39" y="41"/>
                      <a:pt x="38" y="40"/>
                      <a:pt x="37" y="40"/>
                    </a:cubicBezTo>
                    <a:cubicBezTo>
                      <a:pt x="36" y="40"/>
                      <a:pt x="36" y="40"/>
                      <a:pt x="36" y="40"/>
                    </a:cubicBezTo>
                    <a:cubicBezTo>
                      <a:pt x="36" y="40"/>
                      <a:pt x="35" y="41"/>
                      <a:pt x="35" y="42"/>
                    </a:cubicBezTo>
                    <a:cubicBezTo>
                      <a:pt x="35" y="43"/>
                      <a:pt x="36" y="43"/>
                      <a:pt x="36" y="43"/>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9" name="Freeform 6"/>
              <p:cNvSpPr/>
              <p:nvPr/>
            </p:nvSpPr>
            <p:spPr bwMode="auto">
              <a:xfrm>
                <a:off x="5297488" y="2270126"/>
                <a:ext cx="392113" cy="233363"/>
              </a:xfrm>
              <a:custGeom>
                <a:avLst/>
                <a:gdLst>
                  <a:gd name="T0" fmla="*/ 59 w 103"/>
                  <a:gd name="T1" fmla="*/ 42 h 62"/>
                  <a:gd name="T2" fmla="*/ 0 w 103"/>
                  <a:gd name="T3" fmla="*/ 60 h 62"/>
                  <a:gd name="T4" fmla="*/ 0 w 103"/>
                  <a:gd name="T5" fmla="*/ 4 h 62"/>
                  <a:gd name="T6" fmla="*/ 4 w 103"/>
                  <a:gd name="T7" fmla="*/ 0 h 62"/>
                  <a:gd name="T8" fmla="*/ 99 w 103"/>
                  <a:gd name="T9" fmla="*/ 0 h 62"/>
                  <a:gd name="T10" fmla="*/ 103 w 103"/>
                  <a:gd name="T11" fmla="*/ 4 h 62"/>
                  <a:gd name="T12" fmla="*/ 59 w 103"/>
                  <a:gd name="T13" fmla="*/ 42 h 62"/>
                </a:gdLst>
                <a:ahLst/>
                <a:cxnLst>
                  <a:cxn ang="0">
                    <a:pos x="T0" y="T1"/>
                  </a:cxn>
                  <a:cxn ang="0">
                    <a:pos x="T2" y="T3"/>
                  </a:cxn>
                  <a:cxn ang="0">
                    <a:pos x="T4" y="T5"/>
                  </a:cxn>
                  <a:cxn ang="0">
                    <a:pos x="T6" y="T7"/>
                  </a:cxn>
                  <a:cxn ang="0">
                    <a:pos x="T8" y="T9"/>
                  </a:cxn>
                  <a:cxn ang="0">
                    <a:pos x="T10" y="T11"/>
                  </a:cxn>
                  <a:cxn ang="0">
                    <a:pos x="T12" y="T13"/>
                  </a:cxn>
                </a:cxnLst>
                <a:rect l="0" t="0" r="r" b="b"/>
                <a:pathLst>
                  <a:path w="103" h="62">
                    <a:moveTo>
                      <a:pt x="59" y="42"/>
                    </a:moveTo>
                    <a:cubicBezTo>
                      <a:pt x="35" y="53"/>
                      <a:pt x="0" y="62"/>
                      <a:pt x="0" y="60"/>
                    </a:cubicBezTo>
                    <a:cubicBezTo>
                      <a:pt x="0" y="4"/>
                      <a:pt x="0" y="4"/>
                      <a:pt x="0" y="4"/>
                    </a:cubicBezTo>
                    <a:cubicBezTo>
                      <a:pt x="0" y="2"/>
                      <a:pt x="1" y="0"/>
                      <a:pt x="4" y="0"/>
                    </a:cubicBezTo>
                    <a:cubicBezTo>
                      <a:pt x="99" y="0"/>
                      <a:pt x="99" y="0"/>
                      <a:pt x="99" y="0"/>
                    </a:cubicBezTo>
                    <a:cubicBezTo>
                      <a:pt x="102" y="0"/>
                      <a:pt x="103" y="2"/>
                      <a:pt x="103" y="4"/>
                    </a:cubicBezTo>
                    <a:cubicBezTo>
                      <a:pt x="103" y="4"/>
                      <a:pt x="83" y="31"/>
                      <a:pt x="59" y="42"/>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5256213" y="2239963"/>
                <a:ext cx="471488" cy="311150"/>
              </a:xfrm>
              <a:custGeom>
                <a:avLst/>
                <a:gdLst>
                  <a:gd name="T0" fmla="*/ 119 w 124"/>
                  <a:gd name="T1" fmla="*/ 0 h 83"/>
                  <a:gd name="T2" fmla="*/ 5 w 124"/>
                  <a:gd name="T3" fmla="*/ 0 h 83"/>
                  <a:gd name="T4" fmla="*/ 0 w 124"/>
                  <a:gd name="T5" fmla="*/ 5 h 83"/>
                  <a:gd name="T6" fmla="*/ 0 w 124"/>
                  <a:gd name="T7" fmla="*/ 79 h 83"/>
                  <a:gd name="T8" fmla="*/ 5 w 124"/>
                  <a:gd name="T9" fmla="*/ 83 h 83"/>
                  <a:gd name="T10" fmla="*/ 119 w 124"/>
                  <a:gd name="T11" fmla="*/ 83 h 83"/>
                  <a:gd name="T12" fmla="*/ 124 w 124"/>
                  <a:gd name="T13" fmla="*/ 79 h 83"/>
                  <a:gd name="T14" fmla="*/ 124 w 124"/>
                  <a:gd name="T15" fmla="*/ 5 h 83"/>
                  <a:gd name="T16" fmla="*/ 119 w 124"/>
                  <a:gd name="T17" fmla="*/ 0 h 83"/>
                  <a:gd name="T18" fmla="*/ 117 w 124"/>
                  <a:gd name="T19" fmla="*/ 75 h 83"/>
                  <a:gd name="T20" fmla="*/ 113 w 124"/>
                  <a:gd name="T21" fmla="*/ 79 h 83"/>
                  <a:gd name="T22" fmla="*/ 11 w 124"/>
                  <a:gd name="T23" fmla="*/ 79 h 83"/>
                  <a:gd name="T24" fmla="*/ 7 w 124"/>
                  <a:gd name="T25" fmla="*/ 75 h 83"/>
                  <a:gd name="T26" fmla="*/ 7 w 124"/>
                  <a:gd name="T27" fmla="*/ 9 h 83"/>
                  <a:gd name="T28" fmla="*/ 11 w 124"/>
                  <a:gd name="T29" fmla="*/ 5 h 83"/>
                  <a:gd name="T30" fmla="*/ 113 w 124"/>
                  <a:gd name="T31" fmla="*/ 5 h 83"/>
                  <a:gd name="T32" fmla="*/ 117 w 124"/>
                  <a:gd name="T33" fmla="*/ 9 h 83"/>
                  <a:gd name="T34" fmla="*/ 117 w 124"/>
                  <a:gd name="T35"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3">
                    <a:moveTo>
                      <a:pt x="119" y="0"/>
                    </a:moveTo>
                    <a:cubicBezTo>
                      <a:pt x="5" y="0"/>
                      <a:pt x="5" y="0"/>
                      <a:pt x="5" y="0"/>
                    </a:cubicBezTo>
                    <a:cubicBezTo>
                      <a:pt x="2" y="0"/>
                      <a:pt x="0" y="2"/>
                      <a:pt x="0" y="5"/>
                    </a:cubicBezTo>
                    <a:cubicBezTo>
                      <a:pt x="0" y="79"/>
                      <a:pt x="0" y="79"/>
                      <a:pt x="0" y="79"/>
                    </a:cubicBezTo>
                    <a:cubicBezTo>
                      <a:pt x="0" y="81"/>
                      <a:pt x="2" y="83"/>
                      <a:pt x="5" y="83"/>
                    </a:cubicBezTo>
                    <a:cubicBezTo>
                      <a:pt x="119" y="83"/>
                      <a:pt x="119" y="83"/>
                      <a:pt x="119" y="83"/>
                    </a:cubicBezTo>
                    <a:cubicBezTo>
                      <a:pt x="122" y="83"/>
                      <a:pt x="124" y="81"/>
                      <a:pt x="124" y="79"/>
                    </a:cubicBezTo>
                    <a:cubicBezTo>
                      <a:pt x="124" y="5"/>
                      <a:pt x="124" y="5"/>
                      <a:pt x="124" y="5"/>
                    </a:cubicBezTo>
                    <a:cubicBezTo>
                      <a:pt x="124" y="2"/>
                      <a:pt x="122" y="0"/>
                      <a:pt x="119" y="0"/>
                    </a:cubicBezTo>
                    <a:close/>
                    <a:moveTo>
                      <a:pt x="117" y="75"/>
                    </a:moveTo>
                    <a:cubicBezTo>
                      <a:pt x="117" y="77"/>
                      <a:pt x="115" y="79"/>
                      <a:pt x="113" y="79"/>
                    </a:cubicBezTo>
                    <a:cubicBezTo>
                      <a:pt x="11" y="79"/>
                      <a:pt x="11" y="79"/>
                      <a:pt x="11" y="79"/>
                    </a:cubicBezTo>
                    <a:cubicBezTo>
                      <a:pt x="9" y="79"/>
                      <a:pt x="7" y="77"/>
                      <a:pt x="7" y="75"/>
                    </a:cubicBezTo>
                    <a:cubicBezTo>
                      <a:pt x="7" y="9"/>
                      <a:pt x="7" y="9"/>
                      <a:pt x="7" y="9"/>
                    </a:cubicBezTo>
                    <a:cubicBezTo>
                      <a:pt x="7" y="7"/>
                      <a:pt x="9" y="5"/>
                      <a:pt x="11" y="5"/>
                    </a:cubicBezTo>
                    <a:cubicBezTo>
                      <a:pt x="113" y="5"/>
                      <a:pt x="113" y="5"/>
                      <a:pt x="113" y="5"/>
                    </a:cubicBezTo>
                    <a:cubicBezTo>
                      <a:pt x="115" y="5"/>
                      <a:pt x="117" y="7"/>
                      <a:pt x="117" y="9"/>
                    </a:cubicBezTo>
                    <a:lnTo>
                      <a:pt x="117" y="75"/>
                    </a:ln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11" name="Freeform 8"/>
              <p:cNvSpPr>
                <a:spLocks noEditPoints="1"/>
              </p:cNvSpPr>
              <p:nvPr/>
            </p:nvSpPr>
            <p:spPr bwMode="auto">
              <a:xfrm>
                <a:off x="5362575" y="2581276"/>
                <a:ext cx="258763" cy="60325"/>
              </a:xfrm>
              <a:custGeom>
                <a:avLst/>
                <a:gdLst>
                  <a:gd name="T0" fmla="*/ 34 w 68"/>
                  <a:gd name="T1" fmla="*/ 0 h 16"/>
                  <a:gd name="T2" fmla="*/ 0 w 68"/>
                  <a:gd name="T3" fmla="*/ 16 h 16"/>
                  <a:gd name="T4" fmla="*/ 68 w 68"/>
                  <a:gd name="T5" fmla="*/ 16 h 16"/>
                  <a:gd name="T6" fmla="*/ 34 w 68"/>
                  <a:gd name="T7" fmla="*/ 0 h 16"/>
                  <a:gd name="T8" fmla="*/ 13 w 68"/>
                  <a:gd name="T9" fmla="*/ 14 h 16"/>
                  <a:gd name="T10" fmla="*/ 5 w 68"/>
                  <a:gd name="T11" fmla="*/ 14 h 16"/>
                  <a:gd name="T12" fmla="*/ 29 w 68"/>
                  <a:gd name="T13" fmla="*/ 2 h 16"/>
                  <a:gd name="T14" fmla="*/ 13 w 68"/>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
                    <a:moveTo>
                      <a:pt x="34" y="0"/>
                    </a:moveTo>
                    <a:cubicBezTo>
                      <a:pt x="19" y="0"/>
                      <a:pt x="6" y="7"/>
                      <a:pt x="0" y="16"/>
                    </a:cubicBezTo>
                    <a:cubicBezTo>
                      <a:pt x="68" y="16"/>
                      <a:pt x="68" y="16"/>
                      <a:pt x="68" y="16"/>
                    </a:cubicBezTo>
                    <a:cubicBezTo>
                      <a:pt x="63" y="7"/>
                      <a:pt x="49" y="0"/>
                      <a:pt x="34" y="0"/>
                    </a:cubicBezTo>
                    <a:close/>
                    <a:moveTo>
                      <a:pt x="13" y="14"/>
                    </a:moveTo>
                    <a:cubicBezTo>
                      <a:pt x="5" y="14"/>
                      <a:pt x="5" y="14"/>
                      <a:pt x="5" y="14"/>
                    </a:cubicBezTo>
                    <a:cubicBezTo>
                      <a:pt x="5" y="14"/>
                      <a:pt x="12" y="4"/>
                      <a:pt x="29" y="2"/>
                    </a:cubicBezTo>
                    <a:cubicBezTo>
                      <a:pt x="14" y="7"/>
                      <a:pt x="13" y="14"/>
                      <a:pt x="13" y="14"/>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20" name="矩形 19"/>
            <p:cNvSpPr/>
            <p:nvPr/>
          </p:nvSpPr>
          <p:spPr>
            <a:xfrm>
              <a:off x="1615877" y="1966848"/>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31259" y="3866290"/>
            <a:ext cx="2285319" cy="369332"/>
          </a:xfrm>
          <a:prstGeom prst="rect">
            <a:avLst/>
          </a:prstGeom>
          <a:noFill/>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公司团队与产品介绍</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1081831" y="4400105"/>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3988643" y="2564904"/>
            <a:ext cx="1161802" cy="1104677"/>
            <a:chOff x="4694362" y="1940830"/>
            <a:chExt cx="1161802" cy="1104677"/>
          </a:xfrm>
        </p:grpSpPr>
        <p:sp>
          <p:nvSpPr>
            <p:cNvPr id="12" name="Freeform 9"/>
            <p:cNvSpPr>
              <a:spLocks noEditPoints="1"/>
            </p:cNvSpPr>
            <p:nvPr/>
          </p:nvSpPr>
          <p:spPr bwMode="auto">
            <a:xfrm>
              <a:off x="4900613" y="2239700"/>
              <a:ext cx="749300" cy="515938"/>
            </a:xfrm>
            <a:custGeom>
              <a:avLst/>
              <a:gdLst>
                <a:gd name="T0" fmla="*/ 178 w 197"/>
                <a:gd name="T1" fmla="*/ 53 h 137"/>
                <a:gd name="T2" fmla="*/ 133 w 197"/>
                <a:gd name="T3" fmla="*/ 5 h 137"/>
                <a:gd name="T4" fmla="*/ 98 w 197"/>
                <a:gd name="T5" fmla="*/ 14 h 137"/>
                <a:gd name="T6" fmla="*/ 68 w 197"/>
                <a:gd name="T7" fmla="*/ 5 h 137"/>
                <a:gd name="T8" fmla="*/ 21 w 197"/>
                <a:gd name="T9" fmla="*/ 42 h 137"/>
                <a:gd name="T10" fmla="*/ 19 w 197"/>
                <a:gd name="T11" fmla="*/ 124 h 137"/>
                <a:gd name="T12" fmla="*/ 71 w 197"/>
                <a:gd name="T13" fmla="*/ 96 h 137"/>
                <a:gd name="T14" fmla="*/ 121 w 197"/>
                <a:gd name="T15" fmla="*/ 95 h 137"/>
                <a:gd name="T16" fmla="*/ 172 w 197"/>
                <a:gd name="T17" fmla="*/ 127 h 137"/>
                <a:gd name="T18" fmla="*/ 178 w 197"/>
                <a:gd name="T19" fmla="*/ 53 h 137"/>
                <a:gd name="T20" fmla="*/ 62 w 197"/>
                <a:gd name="T21" fmla="*/ 76 h 137"/>
                <a:gd name="T22" fmla="*/ 38 w 197"/>
                <a:gd name="T23" fmla="*/ 51 h 137"/>
                <a:gd name="T24" fmla="*/ 62 w 197"/>
                <a:gd name="T25" fmla="*/ 27 h 137"/>
                <a:gd name="T26" fmla="*/ 86 w 197"/>
                <a:gd name="T27" fmla="*/ 51 h 137"/>
                <a:gd name="T28" fmla="*/ 62 w 197"/>
                <a:gd name="T29" fmla="*/ 76 h 137"/>
                <a:gd name="T30" fmla="*/ 137 w 197"/>
                <a:gd name="T31" fmla="*/ 31 h 137"/>
                <a:gd name="T32" fmla="*/ 148 w 197"/>
                <a:gd name="T33" fmla="*/ 31 h 137"/>
                <a:gd name="T34" fmla="*/ 148 w 197"/>
                <a:gd name="T35" fmla="*/ 41 h 137"/>
                <a:gd name="T36" fmla="*/ 137 w 197"/>
                <a:gd name="T37" fmla="*/ 41 h 137"/>
                <a:gd name="T38" fmla="*/ 137 w 197"/>
                <a:gd name="T39" fmla="*/ 31 h 137"/>
                <a:gd name="T40" fmla="*/ 124 w 197"/>
                <a:gd name="T41" fmla="*/ 55 h 137"/>
                <a:gd name="T42" fmla="*/ 124 w 197"/>
                <a:gd name="T43" fmla="*/ 45 h 137"/>
                <a:gd name="T44" fmla="*/ 134 w 197"/>
                <a:gd name="T45" fmla="*/ 45 h 137"/>
                <a:gd name="T46" fmla="*/ 134 w 197"/>
                <a:gd name="T47" fmla="*/ 55 h 137"/>
                <a:gd name="T48" fmla="*/ 124 w 197"/>
                <a:gd name="T49" fmla="*/ 55 h 137"/>
                <a:gd name="T50" fmla="*/ 147 w 197"/>
                <a:gd name="T51" fmla="*/ 68 h 137"/>
                <a:gd name="T52" fmla="*/ 137 w 197"/>
                <a:gd name="T53" fmla="*/ 68 h 137"/>
                <a:gd name="T54" fmla="*/ 137 w 197"/>
                <a:gd name="T55" fmla="*/ 58 h 137"/>
                <a:gd name="T56" fmla="*/ 147 w 197"/>
                <a:gd name="T57" fmla="*/ 58 h 137"/>
                <a:gd name="T58" fmla="*/ 147 w 197"/>
                <a:gd name="T59" fmla="*/ 68 h 137"/>
                <a:gd name="T60" fmla="*/ 161 w 197"/>
                <a:gd name="T61" fmla="*/ 54 h 137"/>
                <a:gd name="T62" fmla="*/ 151 w 197"/>
                <a:gd name="T63" fmla="*/ 54 h 137"/>
                <a:gd name="T64" fmla="*/ 151 w 197"/>
                <a:gd name="T65" fmla="*/ 44 h 137"/>
                <a:gd name="T66" fmla="*/ 161 w 197"/>
                <a:gd name="T67" fmla="*/ 44 h 137"/>
                <a:gd name="T68" fmla="*/ 161 w 197"/>
                <a:gd name="T69" fmla="*/ 54 h 137"/>
                <a:gd name="T70" fmla="*/ 62 w 197"/>
                <a:gd name="T71" fmla="*/ 37 h 137"/>
                <a:gd name="T72" fmla="*/ 48 w 197"/>
                <a:gd name="T73" fmla="*/ 51 h 137"/>
                <a:gd name="T74" fmla="*/ 62 w 197"/>
                <a:gd name="T75" fmla="*/ 66 h 137"/>
                <a:gd name="T76" fmla="*/ 76 w 197"/>
                <a:gd name="T77" fmla="*/ 51 h 137"/>
                <a:gd name="T78" fmla="*/ 62 w 197"/>
                <a:gd name="T79" fmla="*/ 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 h="137">
                  <a:moveTo>
                    <a:pt x="178" y="53"/>
                  </a:moveTo>
                  <a:cubicBezTo>
                    <a:pt x="172" y="28"/>
                    <a:pt x="163" y="1"/>
                    <a:pt x="133" y="5"/>
                  </a:cubicBezTo>
                  <a:cubicBezTo>
                    <a:pt x="121" y="7"/>
                    <a:pt x="112" y="14"/>
                    <a:pt x="98" y="14"/>
                  </a:cubicBezTo>
                  <a:cubicBezTo>
                    <a:pt x="87" y="14"/>
                    <a:pt x="79" y="7"/>
                    <a:pt x="68" y="5"/>
                  </a:cubicBezTo>
                  <a:cubicBezTo>
                    <a:pt x="38" y="0"/>
                    <a:pt x="30" y="15"/>
                    <a:pt x="21" y="42"/>
                  </a:cubicBezTo>
                  <a:cubicBezTo>
                    <a:pt x="16" y="58"/>
                    <a:pt x="0" y="112"/>
                    <a:pt x="19" y="124"/>
                  </a:cubicBezTo>
                  <a:cubicBezTo>
                    <a:pt x="37" y="137"/>
                    <a:pt x="57" y="102"/>
                    <a:pt x="71" y="96"/>
                  </a:cubicBezTo>
                  <a:cubicBezTo>
                    <a:pt x="84" y="91"/>
                    <a:pt x="110" y="92"/>
                    <a:pt x="121" y="95"/>
                  </a:cubicBezTo>
                  <a:cubicBezTo>
                    <a:pt x="138" y="100"/>
                    <a:pt x="154" y="131"/>
                    <a:pt x="172" y="127"/>
                  </a:cubicBezTo>
                  <a:cubicBezTo>
                    <a:pt x="197" y="122"/>
                    <a:pt x="182" y="69"/>
                    <a:pt x="178" y="53"/>
                  </a:cubicBezTo>
                  <a:close/>
                  <a:moveTo>
                    <a:pt x="62" y="76"/>
                  </a:moveTo>
                  <a:cubicBezTo>
                    <a:pt x="48" y="76"/>
                    <a:pt x="38" y="65"/>
                    <a:pt x="38" y="51"/>
                  </a:cubicBezTo>
                  <a:cubicBezTo>
                    <a:pt x="38" y="38"/>
                    <a:pt x="48" y="27"/>
                    <a:pt x="62" y="27"/>
                  </a:cubicBezTo>
                  <a:cubicBezTo>
                    <a:pt x="75" y="27"/>
                    <a:pt x="86" y="38"/>
                    <a:pt x="86" y="51"/>
                  </a:cubicBezTo>
                  <a:cubicBezTo>
                    <a:pt x="86" y="65"/>
                    <a:pt x="75" y="76"/>
                    <a:pt x="62" y="76"/>
                  </a:cubicBezTo>
                  <a:close/>
                  <a:moveTo>
                    <a:pt x="137" y="31"/>
                  </a:moveTo>
                  <a:cubicBezTo>
                    <a:pt x="140" y="28"/>
                    <a:pt x="145" y="28"/>
                    <a:pt x="148" y="31"/>
                  </a:cubicBezTo>
                  <a:cubicBezTo>
                    <a:pt x="150" y="34"/>
                    <a:pt x="150" y="39"/>
                    <a:pt x="148" y="41"/>
                  </a:cubicBezTo>
                  <a:cubicBezTo>
                    <a:pt x="145" y="44"/>
                    <a:pt x="140" y="44"/>
                    <a:pt x="137" y="41"/>
                  </a:cubicBezTo>
                  <a:cubicBezTo>
                    <a:pt x="135" y="39"/>
                    <a:pt x="135" y="34"/>
                    <a:pt x="137" y="31"/>
                  </a:cubicBezTo>
                  <a:close/>
                  <a:moveTo>
                    <a:pt x="124" y="55"/>
                  </a:moveTo>
                  <a:cubicBezTo>
                    <a:pt x="121" y="52"/>
                    <a:pt x="121" y="48"/>
                    <a:pt x="124" y="45"/>
                  </a:cubicBezTo>
                  <a:cubicBezTo>
                    <a:pt x="127" y="42"/>
                    <a:pt x="131" y="42"/>
                    <a:pt x="134" y="45"/>
                  </a:cubicBezTo>
                  <a:cubicBezTo>
                    <a:pt x="137" y="48"/>
                    <a:pt x="137" y="52"/>
                    <a:pt x="134" y="55"/>
                  </a:cubicBezTo>
                  <a:cubicBezTo>
                    <a:pt x="131" y="58"/>
                    <a:pt x="127" y="58"/>
                    <a:pt x="124" y="55"/>
                  </a:cubicBezTo>
                  <a:close/>
                  <a:moveTo>
                    <a:pt x="147" y="68"/>
                  </a:moveTo>
                  <a:cubicBezTo>
                    <a:pt x="144" y="71"/>
                    <a:pt x="140" y="71"/>
                    <a:pt x="137" y="68"/>
                  </a:cubicBezTo>
                  <a:cubicBezTo>
                    <a:pt x="134" y="65"/>
                    <a:pt x="134" y="61"/>
                    <a:pt x="137" y="58"/>
                  </a:cubicBezTo>
                  <a:cubicBezTo>
                    <a:pt x="140" y="55"/>
                    <a:pt x="144" y="55"/>
                    <a:pt x="147" y="58"/>
                  </a:cubicBezTo>
                  <a:cubicBezTo>
                    <a:pt x="150" y="61"/>
                    <a:pt x="150" y="65"/>
                    <a:pt x="147" y="68"/>
                  </a:cubicBezTo>
                  <a:close/>
                  <a:moveTo>
                    <a:pt x="161" y="54"/>
                  </a:moveTo>
                  <a:cubicBezTo>
                    <a:pt x="158" y="57"/>
                    <a:pt x="153" y="57"/>
                    <a:pt x="151" y="54"/>
                  </a:cubicBezTo>
                  <a:cubicBezTo>
                    <a:pt x="148" y="52"/>
                    <a:pt x="148" y="47"/>
                    <a:pt x="151" y="44"/>
                  </a:cubicBezTo>
                  <a:cubicBezTo>
                    <a:pt x="153" y="42"/>
                    <a:pt x="158" y="42"/>
                    <a:pt x="161" y="44"/>
                  </a:cubicBezTo>
                  <a:cubicBezTo>
                    <a:pt x="163" y="47"/>
                    <a:pt x="163" y="52"/>
                    <a:pt x="161" y="54"/>
                  </a:cubicBezTo>
                  <a:close/>
                  <a:moveTo>
                    <a:pt x="62" y="37"/>
                  </a:moveTo>
                  <a:cubicBezTo>
                    <a:pt x="54" y="37"/>
                    <a:pt x="48" y="44"/>
                    <a:pt x="48" y="51"/>
                  </a:cubicBezTo>
                  <a:cubicBezTo>
                    <a:pt x="48" y="59"/>
                    <a:pt x="54" y="66"/>
                    <a:pt x="62" y="66"/>
                  </a:cubicBezTo>
                  <a:cubicBezTo>
                    <a:pt x="70" y="66"/>
                    <a:pt x="76" y="59"/>
                    <a:pt x="76" y="51"/>
                  </a:cubicBezTo>
                  <a:cubicBezTo>
                    <a:pt x="76" y="44"/>
                    <a:pt x="70" y="37"/>
                    <a:pt x="62" y="37"/>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1" name="矩形 20"/>
            <p:cNvSpPr/>
            <p:nvPr/>
          </p:nvSpPr>
          <p:spPr>
            <a:xfrm>
              <a:off x="4694362" y="1940830"/>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457577" y="3866290"/>
            <a:ext cx="2285319" cy="369332"/>
          </a:xfrm>
          <a:prstGeom prst="rect">
            <a:avLst/>
          </a:prstGeom>
          <a:noFill/>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竞争分析与营销策略</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36" name="直接连接符 35"/>
          <p:cNvCxnSpPr/>
          <p:nvPr/>
        </p:nvCxnSpPr>
        <p:spPr>
          <a:xfrm>
            <a:off x="3808149" y="4400105"/>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705724" y="2564905"/>
            <a:ext cx="1161802" cy="1104677"/>
            <a:chOff x="4804693" y="3810906"/>
            <a:chExt cx="1161802" cy="1104677"/>
          </a:xfrm>
        </p:grpSpPr>
        <p:grpSp>
          <p:nvGrpSpPr>
            <p:cNvPr id="16" name="组合 15"/>
            <p:cNvGrpSpPr/>
            <p:nvPr/>
          </p:nvGrpSpPr>
          <p:grpSpPr>
            <a:xfrm>
              <a:off x="5054600" y="4035426"/>
              <a:ext cx="661988" cy="655638"/>
              <a:chOff x="5054600" y="4035426"/>
              <a:chExt cx="661988" cy="655638"/>
            </a:xfrm>
          </p:grpSpPr>
          <p:sp>
            <p:nvSpPr>
              <p:cNvPr id="13" name="Freeform 10"/>
              <p:cNvSpPr>
                <a:spLocks noEditPoints="1"/>
              </p:cNvSpPr>
              <p:nvPr/>
            </p:nvSpPr>
            <p:spPr bwMode="auto">
              <a:xfrm>
                <a:off x="5054600" y="4035426"/>
                <a:ext cx="661988" cy="655638"/>
              </a:xfrm>
              <a:custGeom>
                <a:avLst/>
                <a:gdLst>
                  <a:gd name="T0" fmla="*/ 87 w 174"/>
                  <a:gd name="T1" fmla="*/ 0 h 174"/>
                  <a:gd name="T2" fmla="*/ 174 w 174"/>
                  <a:gd name="T3" fmla="*/ 87 h 174"/>
                  <a:gd name="T4" fmla="*/ 87 w 174"/>
                  <a:gd name="T5" fmla="*/ 174 h 174"/>
                  <a:gd name="T6" fmla="*/ 0 w 174"/>
                  <a:gd name="T7" fmla="*/ 87 h 174"/>
                  <a:gd name="T8" fmla="*/ 87 w 174"/>
                  <a:gd name="T9" fmla="*/ 0 h 174"/>
                  <a:gd name="T10" fmla="*/ 87 w 174"/>
                  <a:gd name="T11" fmla="*/ 46 h 174"/>
                  <a:gd name="T12" fmla="*/ 46 w 174"/>
                  <a:gd name="T13" fmla="*/ 87 h 174"/>
                  <a:gd name="T14" fmla="*/ 87 w 174"/>
                  <a:gd name="T15" fmla="*/ 128 h 174"/>
                  <a:gd name="T16" fmla="*/ 128 w 174"/>
                  <a:gd name="T17" fmla="*/ 87 h 174"/>
                  <a:gd name="T18" fmla="*/ 87 w 174"/>
                  <a:gd name="T19" fmla="*/ 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4">
                    <a:moveTo>
                      <a:pt x="87" y="0"/>
                    </a:moveTo>
                    <a:cubicBezTo>
                      <a:pt x="135" y="0"/>
                      <a:pt x="174" y="39"/>
                      <a:pt x="174" y="87"/>
                    </a:cubicBezTo>
                    <a:cubicBezTo>
                      <a:pt x="174" y="135"/>
                      <a:pt x="135" y="174"/>
                      <a:pt x="87" y="174"/>
                    </a:cubicBezTo>
                    <a:cubicBezTo>
                      <a:pt x="39" y="174"/>
                      <a:pt x="0" y="135"/>
                      <a:pt x="0" y="87"/>
                    </a:cubicBezTo>
                    <a:cubicBezTo>
                      <a:pt x="0" y="39"/>
                      <a:pt x="39" y="0"/>
                      <a:pt x="87" y="0"/>
                    </a:cubicBezTo>
                    <a:moveTo>
                      <a:pt x="87" y="46"/>
                    </a:moveTo>
                    <a:cubicBezTo>
                      <a:pt x="64" y="46"/>
                      <a:pt x="46" y="64"/>
                      <a:pt x="46" y="87"/>
                    </a:cubicBezTo>
                    <a:cubicBezTo>
                      <a:pt x="46" y="110"/>
                      <a:pt x="64" y="128"/>
                      <a:pt x="87" y="128"/>
                    </a:cubicBezTo>
                    <a:cubicBezTo>
                      <a:pt x="110" y="128"/>
                      <a:pt x="128" y="110"/>
                      <a:pt x="128" y="87"/>
                    </a:cubicBezTo>
                    <a:cubicBezTo>
                      <a:pt x="128" y="64"/>
                      <a:pt x="110" y="46"/>
                      <a:pt x="87" y="46"/>
                    </a:cubicBezTo>
                    <a:close/>
                  </a:path>
                </a:pathLst>
              </a:custGeom>
              <a:solidFill>
                <a:srgbClr val="F58C65"/>
              </a:solidFill>
              <a:ln w="9525">
                <a:solidFill>
                  <a:srgbClr val="F58C65"/>
                </a:solidFill>
                <a:round/>
              </a:ln>
            </p:spPr>
            <p:txBody>
              <a:bodyPr vert="horz" wrap="square" lIns="91440" tIns="45720" rIns="91440" bIns="45720" numCol="1" anchor="t" anchorCtr="0" compatLnSpc="1"/>
              <a:lstStyle/>
              <a:p>
                <a:endParaRPr lang="zh-CN" altLang="en-US"/>
              </a:p>
            </p:txBody>
          </p:sp>
          <p:sp>
            <p:nvSpPr>
              <p:cNvPr id="14" name="Freeform 11"/>
              <p:cNvSpPr>
                <a:spLocks noEditPoints="1"/>
              </p:cNvSpPr>
              <p:nvPr/>
            </p:nvSpPr>
            <p:spPr bwMode="auto">
              <a:xfrm>
                <a:off x="5275263" y="4254501"/>
                <a:ext cx="220663" cy="217488"/>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39 h 58"/>
                  <a:gd name="T12" fmla="*/ 19 w 58"/>
                  <a:gd name="T13" fmla="*/ 29 h 58"/>
                  <a:gd name="T14" fmla="*/ 29 w 58"/>
                  <a:gd name="T15" fmla="*/ 19 h 58"/>
                  <a:gd name="T16" fmla="*/ 39 w 58"/>
                  <a:gd name="T17" fmla="*/ 29 h 58"/>
                  <a:gd name="T18" fmla="*/ 29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39"/>
                    </a:moveTo>
                    <a:cubicBezTo>
                      <a:pt x="23" y="39"/>
                      <a:pt x="19" y="35"/>
                      <a:pt x="19" y="29"/>
                    </a:cubicBezTo>
                    <a:cubicBezTo>
                      <a:pt x="19" y="23"/>
                      <a:pt x="23" y="19"/>
                      <a:pt x="29" y="19"/>
                    </a:cubicBezTo>
                    <a:cubicBezTo>
                      <a:pt x="35" y="19"/>
                      <a:pt x="39" y="23"/>
                      <a:pt x="39" y="29"/>
                    </a:cubicBezTo>
                    <a:cubicBezTo>
                      <a:pt x="39" y="35"/>
                      <a:pt x="35" y="39"/>
                      <a:pt x="29" y="39"/>
                    </a:cubicBezTo>
                    <a:close/>
                  </a:path>
                </a:pathLst>
              </a:custGeom>
              <a:solidFill>
                <a:srgbClr val="F58C65"/>
              </a:solidFill>
              <a:ln w="9525">
                <a:solidFill>
                  <a:srgbClr val="F58C65"/>
                </a:solidFill>
                <a:round/>
              </a:ln>
            </p:spPr>
            <p:txBody>
              <a:bodyPr vert="horz" wrap="square" lIns="91440" tIns="45720" rIns="91440" bIns="45720" numCol="1" anchor="t" anchorCtr="0" compatLnSpc="1"/>
              <a:lstStyle/>
              <a:p>
                <a:endParaRPr lang="zh-CN" altLang="en-US"/>
              </a:p>
            </p:txBody>
          </p:sp>
        </p:grpSp>
        <p:sp>
          <p:nvSpPr>
            <p:cNvPr id="23" name="矩形 22"/>
            <p:cNvSpPr/>
            <p:nvPr/>
          </p:nvSpPr>
          <p:spPr>
            <a:xfrm>
              <a:off x="4804693" y="3810906"/>
              <a:ext cx="1161802" cy="1104677"/>
            </a:xfrm>
            <a:prstGeom prst="rect">
              <a:avLst/>
            </a:prstGeom>
            <a:noFill/>
            <a:ln>
              <a:solidFill>
                <a:srgbClr val="F58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6183895" y="3866290"/>
            <a:ext cx="2285319" cy="369332"/>
          </a:xfrm>
          <a:prstGeom prst="rect">
            <a:avLst/>
          </a:prstGeom>
          <a:noFill/>
          <a:ln>
            <a:noFill/>
          </a:ln>
        </p:spPr>
        <p:txBody>
          <a:bodyPr wrap="square" rtlCol="0">
            <a:spAutoFit/>
          </a:bodyPr>
          <a:lstStyle/>
          <a:p>
            <a:pPr algn="ctr"/>
            <a:r>
              <a:rPr lang="zh-CN" altLang="en-US" b="1" dirty="0">
                <a:solidFill>
                  <a:srgbClr val="F58C65"/>
                </a:solidFill>
                <a:latin typeface="微软雅黑 Light" panose="020B0502040204020203" pitchFamily="34" charset="-122"/>
                <a:ea typeface="微软雅黑 Light" panose="020B0502040204020203" pitchFamily="34" charset="-122"/>
              </a:rPr>
              <a:t>执行情况与财务报表</a:t>
            </a:r>
            <a:endParaRPr lang="zh-CN" altLang="en-US" b="1" dirty="0">
              <a:solidFill>
                <a:srgbClr val="F58C65"/>
              </a:solidFill>
              <a:latin typeface="微软雅黑 Light" panose="020B0502040204020203" pitchFamily="34" charset="-122"/>
              <a:ea typeface="微软雅黑 Light" panose="020B0502040204020203" pitchFamily="34" charset="-122"/>
            </a:endParaRPr>
          </a:p>
        </p:txBody>
      </p:sp>
      <p:cxnSp>
        <p:nvCxnSpPr>
          <p:cNvPr id="39" name="直接连接符 38"/>
          <p:cNvCxnSpPr/>
          <p:nvPr/>
        </p:nvCxnSpPr>
        <p:spPr>
          <a:xfrm>
            <a:off x="6525568" y="4400106"/>
            <a:ext cx="1584176" cy="0"/>
          </a:xfrm>
          <a:prstGeom prst="line">
            <a:avLst/>
          </a:prstGeom>
          <a:ln w="28575">
            <a:solidFill>
              <a:srgbClr val="F58C65"/>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9350156" y="2564905"/>
            <a:ext cx="1161802" cy="1104677"/>
            <a:chOff x="8151143" y="1958117"/>
            <a:chExt cx="1161802" cy="1104677"/>
          </a:xfrm>
        </p:grpSpPr>
        <p:grpSp>
          <p:nvGrpSpPr>
            <p:cNvPr id="17" name="Group 14"/>
            <p:cNvGrpSpPr>
              <a:grpSpLocks noChangeAspect="1"/>
            </p:cNvGrpSpPr>
            <p:nvPr/>
          </p:nvGrpSpPr>
          <p:grpSpPr bwMode="auto">
            <a:xfrm>
              <a:off x="8399463" y="2165350"/>
              <a:ext cx="665162" cy="663575"/>
              <a:chOff x="5291" y="1364"/>
              <a:chExt cx="419" cy="418"/>
            </a:xfrm>
          </p:grpSpPr>
          <p:sp>
            <p:nvSpPr>
              <p:cNvPr id="18" name="AutoShape 13"/>
              <p:cNvSpPr>
                <a:spLocks noChangeAspect="1" noChangeArrowheads="1" noTextEdit="1"/>
              </p:cNvSpPr>
              <p:nvPr/>
            </p:nvSpPr>
            <p:spPr bwMode="auto">
              <a:xfrm>
                <a:off x="5291" y="1364"/>
                <a:ext cx="419"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Freeform 15"/>
              <p:cNvSpPr>
                <a:spLocks noEditPoints="1"/>
              </p:cNvSpPr>
              <p:nvPr/>
            </p:nvSpPr>
            <p:spPr bwMode="auto">
              <a:xfrm>
                <a:off x="5286" y="1359"/>
                <a:ext cx="429" cy="423"/>
              </a:xfrm>
              <a:custGeom>
                <a:avLst/>
                <a:gdLst>
                  <a:gd name="T0" fmla="*/ 171 w 178"/>
                  <a:gd name="T1" fmla="*/ 17 h 176"/>
                  <a:gd name="T2" fmla="*/ 161 w 178"/>
                  <a:gd name="T3" fmla="*/ 7 h 176"/>
                  <a:gd name="T4" fmla="*/ 136 w 178"/>
                  <a:gd name="T5" fmla="*/ 7 h 176"/>
                  <a:gd name="T6" fmla="*/ 112 w 178"/>
                  <a:gd name="T7" fmla="*/ 31 h 176"/>
                  <a:gd name="T8" fmla="*/ 100 w 178"/>
                  <a:gd name="T9" fmla="*/ 19 h 176"/>
                  <a:gd name="T10" fmla="*/ 76 w 178"/>
                  <a:gd name="T11" fmla="*/ 43 h 176"/>
                  <a:gd name="T12" fmla="*/ 86 w 178"/>
                  <a:gd name="T13" fmla="*/ 53 h 176"/>
                  <a:gd name="T14" fmla="*/ 19 w 178"/>
                  <a:gd name="T15" fmla="*/ 120 h 176"/>
                  <a:gd name="T16" fmla="*/ 12 w 178"/>
                  <a:gd name="T17" fmla="*/ 136 h 176"/>
                  <a:gd name="T18" fmla="*/ 8 w 178"/>
                  <a:gd name="T19" fmla="*/ 140 h 176"/>
                  <a:gd name="T20" fmla="*/ 8 w 178"/>
                  <a:gd name="T21" fmla="*/ 170 h 176"/>
                  <a:gd name="T22" fmla="*/ 23 w 178"/>
                  <a:gd name="T23" fmla="*/ 176 h 176"/>
                  <a:gd name="T24" fmla="*/ 38 w 178"/>
                  <a:gd name="T25" fmla="*/ 170 h 176"/>
                  <a:gd name="T26" fmla="*/ 42 w 178"/>
                  <a:gd name="T27" fmla="*/ 166 h 176"/>
                  <a:gd name="T28" fmla="*/ 58 w 178"/>
                  <a:gd name="T29" fmla="*/ 159 h 176"/>
                  <a:gd name="T30" fmla="*/ 125 w 178"/>
                  <a:gd name="T31" fmla="*/ 92 h 176"/>
                  <a:gd name="T32" fmla="*/ 135 w 178"/>
                  <a:gd name="T33" fmla="*/ 102 h 176"/>
                  <a:gd name="T34" fmla="*/ 159 w 178"/>
                  <a:gd name="T35" fmla="*/ 78 h 176"/>
                  <a:gd name="T36" fmla="*/ 147 w 178"/>
                  <a:gd name="T37" fmla="*/ 66 h 176"/>
                  <a:gd name="T38" fmla="*/ 171 w 178"/>
                  <a:gd name="T39" fmla="*/ 42 h 176"/>
                  <a:gd name="T40" fmla="*/ 171 w 178"/>
                  <a:gd name="T41" fmla="*/ 17 h 176"/>
                  <a:gd name="T42" fmla="*/ 47 w 178"/>
                  <a:gd name="T43" fmla="*/ 148 h 176"/>
                  <a:gd name="T44" fmla="*/ 41 w 178"/>
                  <a:gd name="T45" fmla="*/ 151 h 176"/>
                  <a:gd name="T46" fmla="*/ 37 w 178"/>
                  <a:gd name="T47" fmla="*/ 150 h 176"/>
                  <a:gd name="T48" fmla="*/ 37 w 178"/>
                  <a:gd name="T49" fmla="*/ 150 h 176"/>
                  <a:gd name="T50" fmla="*/ 27 w 178"/>
                  <a:gd name="T51" fmla="*/ 159 h 176"/>
                  <a:gd name="T52" fmla="*/ 23 w 178"/>
                  <a:gd name="T53" fmla="*/ 161 h 176"/>
                  <a:gd name="T54" fmla="*/ 19 w 178"/>
                  <a:gd name="T55" fmla="*/ 159 h 176"/>
                  <a:gd name="T56" fmla="*/ 19 w 178"/>
                  <a:gd name="T57" fmla="*/ 151 h 176"/>
                  <a:gd name="T58" fmla="*/ 28 w 178"/>
                  <a:gd name="T59" fmla="*/ 141 h 176"/>
                  <a:gd name="T60" fmla="*/ 28 w 178"/>
                  <a:gd name="T61" fmla="*/ 141 h 176"/>
                  <a:gd name="T62" fmla="*/ 30 w 178"/>
                  <a:gd name="T63" fmla="*/ 131 h 176"/>
                  <a:gd name="T64" fmla="*/ 97 w 178"/>
                  <a:gd name="T65" fmla="*/ 64 h 176"/>
                  <a:gd name="T66" fmla="*/ 114 w 178"/>
                  <a:gd name="T67" fmla="*/ 81 h 176"/>
                  <a:gd name="T68" fmla="*/ 47 w 178"/>
                  <a:gd name="T69"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76">
                    <a:moveTo>
                      <a:pt x="171" y="17"/>
                    </a:moveTo>
                    <a:cubicBezTo>
                      <a:pt x="161" y="7"/>
                      <a:pt x="161" y="7"/>
                      <a:pt x="161" y="7"/>
                    </a:cubicBezTo>
                    <a:cubicBezTo>
                      <a:pt x="154" y="0"/>
                      <a:pt x="143" y="0"/>
                      <a:pt x="136" y="7"/>
                    </a:cubicBezTo>
                    <a:cubicBezTo>
                      <a:pt x="112" y="31"/>
                      <a:pt x="112" y="31"/>
                      <a:pt x="112" y="31"/>
                    </a:cubicBezTo>
                    <a:cubicBezTo>
                      <a:pt x="100" y="19"/>
                      <a:pt x="100" y="19"/>
                      <a:pt x="100" y="19"/>
                    </a:cubicBezTo>
                    <a:cubicBezTo>
                      <a:pt x="76" y="43"/>
                      <a:pt x="76" y="43"/>
                      <a:pt x="76" y="43"/>
                    </a:cubicBezTo>
                    <a:cubicBezTo>
                      <a:pt x="86" y="53"/>
                      <a:pt x="86" y="53"/>
                      <a:pt x="86" y="53"/>
                    </a:cubicBezTo>
                    <a:cubicBezTo>
                      <a:pt x="19" y="120"/>
                      <a:pt x="19" y="120"/>
                      <a:pt x="19" y="120"/>
                    </a:cubicBezTo>
                    <a:cubicBezTo>
                      <a:pt x="15" y="124"/>
                      <a:pt x="12" y="130"/>
                      <a:pt x="12" y="136"/>
                    </a:cubicBezTo>
                    <a:cubicBezTo>
                      <a:pt x="8" y="140"/>
                      <a:pt x="8" y="140"/>
                      <a:pt x="8" y="140"/>
                    </a:cubicBezTo>
                    <a:cubicBezTo>
                      <a:pt x="0" y="148"/>
                      <a:pt x="0" y="162"/>
                      <a:pt x="8" y="170"/>
                    </a:cubicBezTo>
                    <a:cubicBezTo>
                      <a:pt x="12" y="174"/>
                      <a:pt x="17" y="176"/>
                      <a:pt x="23" y="176"/>
                    </a:cubicBezTo>
                    <a:cubicBezTo>
                      <a:pt x="29" y="176"/>
                      <a:pt x="34" y="174"/>
                      <a:pt x="38" y="170"/>
                    </a:cubicBezTo>
                    <a:cubicBezTo>
                      <a:pt x="42" y="166"/>
                      <a:pt x="42" y="166"/>
                      <a:pt x="42" y="166"/>
                    </a:cubicBezTo>
                    <a:cubicBezTo>
                      <a:pt x="48" y="166"/>
                      <a:pt x="54" y="163"/>
                      <a:pt x="58" y="159"/>
                    </a:cubicBezTo>
                    <a:cubicBezTo>
                      <a:pt x="125" y="92"/>
                      <a:pt x="125" y="92"/>
                      <a:pt x="125" y="92"/>
                    </a:cubicBezTo>
                    <a:cubicBezTo>
                      <a:pt x="135" y="102"/>
                      <a:pt x="135" y="102"/>
                      <a:pt x="135" y="102"/>
                    </a:cubicBezTo>
                    <a:cubicBezTo>
                      <a:pt x="159" y="78"/>
                      <a:pt x="159" y="78"/>
                      <a:pt x="159" y="78"/>
                    </a:cubicBezTo>
                    <a:cubicBezTo>
                      <a:pt x="147" y="66"/>
                      <a:pt x="147" y="66"/>
                      <a:pt x="147" y="66"/>
                    </a:cubicBezTo>
                    <a:cubicBezTo>
                      <a:pt x="171" y="42"/>
                      <a:pt x="171" y="42"/>
                      <a:pt x="171" y="42"/>
                    </a:cubicBezTo>
                    <a:cubicBezTo>
                      <a:pt x="178" y="35"/>
                      <a:pt x="178" y="24"/>
                      <a:pt x="171" y="17"/>
                    </a:cubicBezTo>
                    <a:close/>
                    <a:moveTo>
                      <a:pt x="47" y="148"/>
                    </a:moveTo>
                    <a:cubicBezTo>
                      <a:pt x="46" y="150"/>
                      <a:pt x="43" y="151"/>
                      <a:pt x="41" y="151"/>
                    </a:cubicBezTo>
                    <a:cubicBezTo>
                      <a:pt x="39" y="151"/>
                      <a:pt x="38" y="151"/>
                      <a:pt x="37" y="150"/>
                    </a:cubicBezTo>
                    <a:cubicBezTo>
                      <a:pt x="37" y="150"/>
                      <a:pt x="37" y="150"/>
                      <a:pt x="37" y="150"/>
                    </a:cubicBezTo>
                    <a:cubicBezTo>
                      <a:pt x="27" y="159"/>
                      <a:pt x="27" y="159"/>
                      <a:pt x="27" y="159"/>
                    </a:cubicBezTo>
                    <a:cubicBezTo>
                      <a:pt x="26" y="160"/>
                      <a:pt x="25" y="161"/>
                      <a:pt x="23" y="161"/>
                    </a:cubicBezTo>
                    <a:cubicBezTo>
                      <a:pt x="21" y="161"/>
                      <a:pt x="20" y="160"/>
                      <a:pt x="19" y="159"/>
                    </a:cubicBezTo>
                    <a:cubicBezTo>
                      <a:pt x="16" y="157"/>
                      <a:pt x="16" y="153"/>
                      <a:pt x="19" y="151"/>
                    </a:cubicBezTo>
                    <a:cubicBezTo>
                      <a:pt x="28" y="141"/>
                      <a:pt x="28" y="141"/>
                      <a:pt x="28" y="141"/>
                    </a:cubicBezTo>
                    <a:cubicBezTo>
                      <a:pt x="28" y="141"/>
                      <a:pt x="28" y="141"/>
                      <a:pt x="28" y="141"/>
                    </a:cubicBezTo>
                    <a:cubicBezTo>
                      <a:pt x="26" y="138"/>
                      <a:pt x="27" y="134"/>
                      <a:pt x="30" y="131"/>
                    </a:cubicBezTo>
                    <a:cubicBezTo>
                      <a:pt x="97" y="64"/>
                      <a:pt x="97" y="64"/>
                      <a:pt x="97" y="64"/>
                    </a:cubicBezTo>
                    <a:cubicBezTo>
                      <a:pt x="114" y="81"/>
                      <a:pt x="114" y="81"/>
                      <a:pt x="114" y="81"/>
                    </a:cubicBezTo>
                    <a:lnTo>
                      <a:pt x="47" y="148"/>
                    </a:ln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22" name="矩形 21"/>
            <p:cNvSpPr/>
            <p:nvPr/>
          </p:nvSpPr>
          <p:spPr>
            <a:xfrm>
              <a:off x="8151143" y="1958117"/>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8788397" y="3866290"/>
            <a:ext cx="2285319" cy="369332"/>
          </a:xfrm>
          <a:prstGeom prst="rect">
            <a:avLst/>
          </a:prstGeom>
          <a:noFill/>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总结回顾</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42" name="直接连接符 41"/>
          <p:cNvCxnSpPr/>
          <p:nvPr/>
        </p:nvCxnSpPr>
        <p:spPr>
          <a:xfrm>
            <a:off x="9138969" y="4400106"/>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753754" y="790123"/>
            <a:ext cx="6684492" cy="461665"/>
          </a:xfrm>
          <a:prstGeom prst="rect">
            <a:avLst/>
          </a:prstGeom>
          <a:noFill/>
        </p:spPr>
        <p:txBody>
          <a:bodyPr wrap="square" rtlCol="0">
            <a:spAutoFit/>
          </a:bodyPr>
          <a:lstStyle/>
          <a:p>
            <a:pPr algn="ctr"/>
            <a:r>
              <a:rPr lang="zh-CN" altLang="en-US" sz="2400" dirty="0">
                <a:solidFill>
                  <a:schemeClr val="bg1">
                    <a:lumMod val="50000"/>
                  </a:schemeClr>
                </a:solidFill>
                <a:latin typeface="微软雅黑" panose="020B0503020204020204" pitchFamily="34" charset="-122"/>
                <a:ea typeface="微软雅黑" panose="020B0503020204020204" pitchFamily="34" charset="-122"/>
              </a:rPr>
              <a:t>口可（</a:t>
            </a:r>
            <a:r>
              <a:rPr lang="en-US" altLang="zh-CN" sz="2400" dirty="0">
                <a:solidFill>
                  <a:schemeClr val="bg1">
                    <a:lumMod val="50000"/>
                  </a:schemeClr>
                </a:solidFill>
                <a:latin typeface="微软雅黑" panose="020B0503020204020204" pitchFamily="34" charset="-122"/>
                <a:ea typeface="微软雅黑" panose="020B0503020204020204" pitchFamily="34" charset="-122"/>
              </a:rPr>
              <a:t>He</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）创意表情口罩</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4187788" y="1274089"/>
            <a:ext cx="3816424" cy="36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753754" y="1505877"/>
            <a:ext cx="6684492" cy="369332"/>
          </a:xfrm>
          <a:prstGeom prst="rect">
            <a:avLst/>
          </a:prstGeom>
          <a:noFill/>
        </p:spPr>
        <p:txBody>
          <a:bodyPr wrap="square" rtlCol="0">
            <a:spAutoFit/>
          </a:bodyPr>
          <a:lstStyle/>
          <a:p>
            <a:pPr algn="ct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目 录</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38"/>
                                        </p:tgtEl>
                                      </p:cBhvr>
                                    </p:animEffect>
                                    <p:animScale>
                                      <p:cBhvr>
                                        <p:cTn id="11" dur="250" autoRev="1" fill="hold"/>
                                        <p:tgtEl>
                                          <p:spTgt spid="38"/>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9"/>
                                        </p:tgtEl>
                                      </p:cBhvr>
                                    </p:animEffect>
                                    <p:animScale>
                                      <p:cBhvr>
                                        <p:cTn id="15"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22330" y="2024493"/>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8" name="矩形 37"/>
          <p:cNvSpPr/>
          <p:nvPr/>
        </p:nvSpPr>
        <p:spPr>
          <a:xfrm>
            <a:off x="9560147" y="2002971"/>
            <a:ext cx="2631853" cy="508478"/>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0" name="文本框 39"/>
          <p:cNvSpPr txBox="1"/>
          <p:nvPr/>
        </p:nvSpPr>
        <p:spPr>
          <a:xfrm>
            <a:off x="10058400" y="1988229"/>
            <a:ext cx="2133600" cy="461665"/>
          </a:xfrm>
          <a:prstGeom prst="rect">
            <a:avLst/>
          </a:prstGeom>
          <a:noFill/>
        </p:spPr>
        <p:txBody>
          <a:bodyPr wrap="square" rtlCol="0">
            <a:spAutoFit/>
          </a:bodyPr>
          <a:lstStyle/>
          <a:p>
            <a:pPr algn="dist"/>
            <a:r>
              <a:rPr lang="zh-CN" altLang="en-US" sz="2400" b="1" dirty="0" smtClean="0">
                <a:solidFill>
                  <a:schemeClr val="bg1"/>
                </a:solidFill>
                <a:latin typeface="微软雅黑 Light" panose="020B0502040204020203" pitchFamily="34" charset="-122"/>
                <a:ea typeface="微软雅黑 Light" panose="020B0502040204020203" pitchFamily="34" charset="-122"/>
              </a:rPr>
              <a:t>营销执行情况</a:t>
            </a:r>
            <a:endParaRPr lang="en-US" altLang="zh-CN" sz="2400" b="1" dirty="0" smtClean="0">
              <a:solidFill>
                <a:schemeClr val="bg1"/>
              </a:solidFill>
              <a:latin typeface="微软雅黑 Light" panose="020B0502040204020203" pitchFamily="34" charset="-122"/>
              <a:ea typeface="微软雅黑 Light" panose="020B0502040204020203" pitchFamily="34" charset="-122"/>
            </a:endParaRPr>
          </a:p>
        </p:txBody>
      </p:sp>
      <p:pic>
        <p:nvPicPr>
          <p:cNvPr id="2050" name="图片 14" descr="QQ图片201512131536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19" y="2294871"/>
            <a:ext cx="2393816" cy="4286654"/>
          </a:xfrm>
          <a:prstGeom prst="rect">
            <a:avLst/>
          </a:prstGeom>
          <a:noFill/>
          <a:extLst>
            <a:ext uri="{909E8E84-426E-40DD-AFC4-6F175D3DCCD1}">
              <a14:hiddenFill xmlns:a14="http://schemas.microsoft.com/office/drawing/2010/main">
                <a:solidFill>
                  <a:srgbClr val="FFFFFF"/>
                </a:solidFill>
              </a14:hiddenFill>
            </a:ext>
          </a:extLst>
        </p:spPr>
      </p:pic>
      <p:pic>
        <p:nvPicPr>
          <p:cNvPr id="2049" name="图片 11" descr="QQ图片201512131541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778" y="2294871"/>
            <a:ext cx="2442389" cy="43519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6695715" y="2164146"/>
            <a:ext cx="485650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pPr>
            <a:r>
              <a:rPr kumimoji="0" lang="zh-CN"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线上：互联网营销</a:t>
            </a:r>
            <a:endParaRPr kumimoji="0" lang="zh-CN" sz="1000"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66700" algn="l" defTabSz="914400" rtl="0" eaLnBrk="0" fontAlgn="base" latinLnBrk="0" hangingPunct="0">
              <a:lnSpc>
                <a:spcPct val="150000"/>
              </a:lnSpc>
              <a:spcBef>
                <a:spcPct val="0"/>
              </a:spcBef>
              <a:spcAft>
                <a:spcPct val="0"/>
              </a:spcAft>
              <a:buClrTx/>
              <a:buSzTx/>
              <a:buFontTx/>
              <a:buNone/>
            </a:pPr>
            <a:endPar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endParaRPr>
          </a:p>
          <a:p>
            <a:pPr marL="0" marR="0" lvl="0" indent="266700" algn="l" defTabSz="914400" rtl="0" eaLnBrk="0" fontAlgn="base" latinLnBrk="0" hangingPunct="0">
              <a:lnSpc>
                <a:spcPct val="150000"/>
              </a:lnSpc>
              <a:spcBef>
                <a:spcPct val="0"/>
              </a:spcBef>
              <a:spcAft>
                <a:spcPct val="0"/>
              </a:spcAft>
              <a:buClrTx/>
              <a:buSzTx/>
              <a:buFontTx/>
              <a:buNone/>
            </a:pPr>
            <a:r>
              <a:rPr kumimoji="0" 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送货上门的</a:t>
            </a:r>
            <a:r>
              <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O2O</a:t>
            </a: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服务：本公司直接面对消费者，利用“互联网</a:t>
            </a:r>
            <a:r>
              <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a:t>
            </a: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的发展模式，借用</a:t>
            </a:r>
            <a:r>
              <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O2O</a:t>
            </a: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商业平台，打造极致送货上门的</a:t>
            </a:r>
            <a:r>
              <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O2O</a:t>
            </a: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服务。</a:t>
            </a:r>
            <a:endParaRPr kumimoji="0" lang="zh-CN" altLang="en-US" sz="8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66700" algn="l" defTabSz="914400" rtl="0" eaLnBrk="0" fontAlgn="base" latinLnBrk="0" hangingPunct="0">
              <a:lnSpc>
                <a:spcPct val="15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私人定制业务：一件起做，完全满客户的个性化需求，迎合高校学生创意无限的特点，形成了良好的反馈。</a:t>
            </a:r>
            <a:endParaRPr kumimoji="0" lang="zh-CN" altLang="en-US" sz="8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66700" algn="l" defTabSz="914400" rtl="0" eaLnBrk="0" fontAlgn="base" latinLnBrk="0" hangingPunct="0">
              <a:lnSpc>
                <a:spcPct val="15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客服文化：后台自动回复和人工客服特色鲜明，迎合学生群体的心理需求，诙谐幽默，渗透了本公司青春活力、创意无限的文化理念；定期更新的自动回复和后续公众号优惠活动、精品文案，更沉淀了客户资源。</a:t>
            </a:r>
            <a:endParaRPr kumimoji="0" lang="zh-CN" altLang="en-US" sz="8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66700" algn="l" defTabSz="914400" rtl="0" eaLnBrk="0" fontAlgn="base" latinLnBrk="0" hangingPunct="0">
              <a:lnSpc>
                <a:spcPct val="150000"/>
              </a:lnSpc>
              <a:spcBef>
                <a:spcPct val="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3" name="Rectangle 4"/>
          <p:cNvSpPr>
            <a:spLocks noChangeArrowheads="1"/>
          </p:cNvSpPr>
          <p:nvPr/>
        </p:nvSpPr>
        <p:spPr bwMode="auto">
          <a:xfrm>
            <a:off x="6695715" y="5723477"/>
            <a:ext cx="485650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66700" algn="l" defTabSz="914400" rtl="0" eaLnBrk="0" fontAlgn="base" latinLnBrk="0" hangingPunct="0">
              <a:lnSpc>
                <a:spcPct val="150000"/>
              </a:lnSpc>
              <a:spcBef>
                <a:spcPct val="0"/>
              </a:spcBef>
              <a:spcAft>
                <a:spcPct val="0"/>
              </a:spcAft>
              <a:buClrTx/>
              <a:buSzTx/>
              <a:buFontTx/>
              <a:buNone/>
            </a:pPr>
            <a:r>
              <a:rPr kumimoji="0" 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平台精准定位市场：微信平台设置管理专员进行客户信息的管理和分析，对客户资源进行定向分析，及时反馈市场动向和用户需求集中领域，预测市场增长点，科学规划营销战略。</a:t>
            </a:r>
            <a:endParaRPr kumimoji="0" lang="zh-CN" sz="18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49"/>
                                        </p:tgtEl>
                                        <p:attrNameLst>
                                          <p:attrName>style.visibility</p:attrName>
                                        </p:attrNameLst>
                                      </p:cBhvr>
                                      <p:to>
                                        <p:strVal val="visible"/>
                                      </p:to>
                                    </p:set>
                                    <p:animEffect transition="in" filter="fade">
                                      <p:cBhvr>
                                        <p:cTn id="10" dur="500"/>
                                        <p:tgtEl>
                                          <p:spTgt spid="20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22330" y="2024493"/>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8" name="矩形 37"/>
          <p:cNvSpPr/>
          <p:nvPr/>
        </p:nvSpPr>
        <p:spPr>
          <a:xfrm>
            <a:off x="9560147" y="2002971"/>
            <a:ext cx="2631853" cy="508478"/>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0" name="文本框 39"/>
          <p:cNvSpPr txBox="1"/>
          <p:nvPr/>
        </p:nvSpPr>
        <p:spPr>
          <a:xfrm>
            <a:off x="10058400" y="1988229"/>
            <a:ext cx="2133600" cy="461665"/>
          </a:xfrm>
          <a:prstGeom prst="rect">
            <a:avLst/>
          </a:prstGeom>
          <a:noFill/>
        </p:spPr>
        <p:txBody>
          <a:bodyPr wrap="square" rtlCol="0">
            <a:spAutoFit/>
          </a:bodyPr>
          <a:lstStyle/>
          <a:p>
            <a:pPr algn="dist"/>
            <a:r>
              <a:rPr lang="zh-CN" altLang="en-US" sz="2400" b="1" dirty="0" smtClean="0">
                <a:solidFill>
                  <a:schemeClr val="bg1"/>
                </a:solidFill>
                <a:latin typeface="微软雅黑 Light" panose="020B0502040204020203" pitchFamily="34" charset="-122"/>
                <a:ea typeface="微软雅黑 Light" panose="020B0502040204020203" pitchFamily="34" charset="-122"/>
              </a:rPr>
              <a:t>营销执行情况</a:t>
            </a:r>
            <a:endParaRPr lang="en-US" altLang="zh-CN" sz="2400" b="1" dirty="0" smtClean="0">
              <a:solidFill>
                <a:schemeClr val="bg1"/>
              </a:solidFill>
              <a:latin typeface="微软雅黑 Light" panose="020B0502040204020203" pitchFamily="34" charset="-122"/>
              <a:ea typeface="微软雅黑 Light" panose="020B0502040204020203" pitchFamily="34" charset="-122"/>
            </a:endParaRPr>
          </a:p>
        </p:txBody>
      </p:sp>
      <p:sp>
        <p:nvSpPr>
          <p:cNvPr id="2" name="Rectangle 3"/>
          <p:cNvSpPr>
            <a:spLocks noChangeArrowheads="1"/>
          </p:cNvSpPr>
          <p:nvPr/>
        </p:nvSpPr>
        <p:spPr bwMode="auto">
          <a:xfrm>
            <a:off x="8567056" y="2596241"/>
            <a:ext cx="3446567"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r" defTabSz="914400" rtl="0" eaLnBrk="0" fontAlgn="base" latinLnBrk="0" hangingPunct="0">
              <a:lnSpc>
                <a:spcPct val="150000"/>
              </a:lnSpc>
              <a:spcBef>
                <a:spcPct val="0"/>
              </a:spcBef>
              <a:spcAft>
                <a:spcPct val="0"/>
              </a:spcAft>
              <a:buClrTx/>
              <a:buSzTx/>
              <a:buFontTx/>
              <a:buNone/>
            </a:pPr>
            <a:r>
              <a:rPr kumimoji="0" lang="zh-CN"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线上：互联网营销</a:t>
            </a:r>
            <a:endParaRPr kumimoji="0" lang="zh-CN" sz="1000"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66700" algn="just" defTabSz="914400" rtl="0" eaLnBrk="0" fontAlgn="base" latinLnBrk="0" hangingPunct="0">
              <a:lnSpc>
                <a:spcPct val="150000"/>
              </a:lnSpc>
              <a:spcBef>
                <a:spcPct val="0"/>
              </a:spcBef>
              <a:spcAft>
                <a:spcPct val="0"/>
              </a:spcAft>
              <a:buClrTx/>
              <a:buSzTx/>
              <a:buFontTx/>
              <a:buNone/>
            </a:pPr>
            <a:endPar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endParaRPr>
          </a:p>
          <a:p>
            <a:pPr lvl="0" algn="just">
              <a:lnSpc>
                <a:spcPct val="150000"/>
              </a:lnSpc>
            </a:pPr>
            <a:r>
              <a:rPr lang="zh-CN" altLang="en-US" sz="1200" dirty="0">
                <a:latin typeface="微软雅黑 Light" panose="020B0502040204020203" pitchFamily="34" charset="-122"/>
                <a:ea typeface="微软雅黑 Light" panose="020B0502040204020203" pitchFamily="34" charset="-122"/>
                <a:cs typeface="MingLiU" panose="02020509000000000000" pitchFamily="49" charset="-120"/>
              </a:rPr>
              <a:t>线上事件营销策略：采取经典的事件营销方式，利用时事热点和校园风云人物影响力形成线上转发浪潮。公众号推送文章先后抓住雾霾、第一场冬雪和感恩节等学生群体关注的时事热点，顺势而行，刷屏造势。模特均为校园内部知名人物，自身具有较大的影响力。第一期从所在院系着手发力，模特均为院系学生会主席或部长，第二期为高颜值模特团队，人物影响力大，加上文本的幽默性和故事性，使该文案阅读量一夜间达到</a:t>
            </a:r>
            <a:r>
              <a:rPr lang="en-US" altLang="zh-CN" sz="1200" dirty="0">
                <a:latin typeface="微软雅黑 Light" panose="020B0502040204020203" pitchFamily="34" charset="-122"/>
                <a:ea typeface="微软雅黑 Light" panose="020B0502040204020203" pitchFamily="34" charset="-122"/>
                <a:cs typeface="MingLiU" panose="02020509000000000000" pitchFamily="49" charset="-120"/>
              </a:rPr>
              <a:t>300+</a:t>
            </a:r>
            <a:r>
              <a:rPr lang="zh-CN" altLang="en-US" sz="1200" dirty="0">
                <a:latin typeface="微软雅黑 Light" panose="020B0502040204020203" pitchFamily="34" charset="-122"/>
                <a:ea typeface="微软雅黑 Light" panose="020B0502040204020203" pitchFamily="34" charset="-122"/>
                <a:cs typeface="MingLiU" panose="02020509000000000000" pitchFamily="49" charset="-120"/>
              </a:rPr>
              <a:t>，强力进入市场，朋友圈刷屏造势。</a:t>
            </a:r>
            <a:endParaRPr kumimoji="0" lang="zh-CN" altLang="en-US" sz="18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257" y="2510394"/>
            <a:ext cx="2484341" cy="372651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6785" y="2510394"/>
            <a:ext cx="2484341" cy="372651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2313" y="2510394"/>
            <a:ext cx="2484341" cy="37265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11444" y="2013607"/>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8" name="矩形 37"/>
          <p:cNvSpPr/>
          <p:nvPr/>
        </p:nvSpPr>
        <p:spPr>
          <a:xfrm>
            <a:off x="9560147" y="2002971"/>
            <a:ext cx="2631853" cy="508478"/>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0" name="文本框 39"/>
          <p:cNvSpPr txBox="1"/>
          <p:nvPr/>
        </p:nvSpPr>
        <p:spPr>
          <a:xfrm>
            <a:off x="10058400" y="1988229"/>
            <a:ext cx="2133600" cy="461665"/>
          </a:xfrm>
          <a:prstGeom prst="rect">
            <a:avLst/>
          </a:prstGeom>
          <a:noFill/>
        </p:spPr>
        <p:txBody>
          <a:bodyPr wrap="square" rtlCol="0">
            <a:spAutoFit/>
          </a:bodyPr>
          <a:lstStyle/>
          <a:p>
            <a:pPr algn="dist"/>
            <a:r>
              <a:rPr lang="zh-CN" altLang="en-US" sz="2400" b="1" dirty="0" smtClean="0">
                <a:solidFill>
                  <a:schemeClr val="bg1"/>
                </a:solidFill>
                <a:latin typeface="微软雅黑 Light" panose="020B0502040204020203" pitchFamily="34" charset="-122"/>
                <a:ea typeface="微软雅黑 Light" panose="020B0502040204020203" pitchFamily="34" charset="-122"/>
              </a:rPr>
              <a:t>营销执行情况</a:t>
            </a:r>
            <a:endParaRPr lang="en-US" altLang="zh-CN" sz="2400" b="1" dirty="0" smtClean="0">
              <a:solidFill>
                <a:schemeClr val="bg1"/>
              </a:solidFill>
              <a:latin typeface="微软雅黑 Light" panose="020B0502040204020203" pitchFamily="34" charset="-122"/>
              <a:ea typeface="微软雅黑 Light" panose="020B0502040204020203" pitchFamily="34" charset="-122"/>
            </a:endParaRPr>
          </a:p>
        </p:txBody>
      </p:sp>
      <p:pic>
        <p:nvPicPr>
          <p:cNvPr id="4102" name="图片 52" descr="QQ图片201512131619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83" y="2707217"/>
            <a:ext cx="1801717" cy="3199933"/>
          </a:xfrm>
          <a:prstGeom prst="rect">
            <a:avLst/>
          </a:prstGeom>
          <a:noFill/>
          <a:extLst>
            <a:ext uri="{909E8E84-426E-40DD-AFC4-6F175D3DCCD1}">
              <a14:hiddenFill xmlns:a14="http://schemas.microsoft.com/office/drawing/2010/main">
                <a:solidFill>
                  <a:srgbClr val="FFFFFF"/>
                </a:solidFill>
              </a14:hiddenFill>
            </a:ext>
          </a:extLst>
        </p:spPr>
      </p:pic>
      <p:pic>
        <p:nvPicPr>
          <p:cNvPr id="4101" name="图片 50" descr="QQ图片201512131619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84" y="2707217"/>
            <a:ext cx="1801717" cy="31999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图片 38" descr="QQ图片201512131609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285" y="2707218"/>
            <a:ext cx="1802186" cy="3199935"/>
          </a:xfrm>
          <a:prstGeom prst="rect">
            <a:avLst/>
          </a:prstGeom>
          <a:noFill/>
          <a:extLst>
            <a:ext uri="{909E8E84-426E-40DD-AFC4-6F175D3DCCD1}">
              <a14:hiddenFill xmlns:a14="http://schemas.microsoft.com/office/drawing/2010/main">
                <a:solidFill>
                  <a:srgbClr val="FFFFFF"/>
                </a:solidFill>
              </a14:hiddenFill>
            </a:ext>
          </a:extLst>
        </p:spPr>
      </p:pic>
      <p:pic>
        <p:nvPicPr>
          <p:cNvPr id="4099" name="图片 37" descr="QQ图片201512131609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0262" y="2686770"/>
            <a:ext cx="1813641" cy="32202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图片 42" descr="QQ图片201512131609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7110" y="2707217"/>
            <a:ext cx="1799341" cy="32059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p:cNvSpPr>
            <a:spLocks noChangeArrowheads="1"/>
          </p:cNvSpPr>
          <p:nvPr/>
        </p:nvSpPr>
        <p:spPr bwMode="auto">
          <a:xfrm>
            <a:off x="9392706" y="2927966"/>
            <a:ext cx="279929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r" defTabSz="914400" rtl="0" eaLnBrk="0" fontAlgn="base" latinLnBrk="0" hangingPunct="0">
              <a:lnSpc>
                <a:spcPct val="150000"/>
              </a:lnSpc>
              <a:spcBef>
                <a:spcPct val="0"/>
              </a:spcBef>
              <a:spcAft>
                <a:spcPct val="0"/>
              </a:spcAft>
              <a:buClrTx/>
              <a:buSzTx/>
              <a:buFontTx/>
              <a:buNone/>
            </a:pPr>
            <a:r>
              <a:rPr kumimoji="0" lang="zh-CN" alt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a:t>
            </a:r>
            <a:r>
              <a:rPr kumimoji="0" 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时事热点</a:t>
            </a:r>
            <a:r>
              <a:rPr kumimoji="0" lang="en-US" alt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 · </a:t>
            </a:r>
            <a:r>
              <a:rPr kumimoji="0" 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事件营销</a:t>
            </a:r>
            <a:r>
              <a:rPr kumimoji="0" lang="zh-CN" alt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a:t>
            </a:r>
            <a:endParaRPr kumimoji="0" lang="en-US" alt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endParaRPr>
          </a:p>
          <a:p>
            <a:pPr marL="0" marR="0" lvl="0" indent="0" algn="r" defTabSz="914400" rtl="0" eaLnBrk="0" fontAlgn="base" latinLnBrk="0" hangingPunct="0">
              <a:lnSpc>
                <a:spcPct val="150000"/>
              </a:lnSpc>
              <a:spcBef>
                <a:spcPct val="0"/>
              </a:spcBef>
              <a:spcAft>
                <a:spcPct val="0"/>
              </a:spcAft>
              <a:buClrTx/>
              <a:buSzTx/>
              <a:buFontTx/>
              <a:buNone/>
            </a:pPr>
            <a:endPar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marR="0" lvl="0" indent="0" algn="r" defTabSz="914400" rtl="0" eaLnBrk="0" fontAlgn="base" latinLnBrk="0" hangingPunct="0">
              <a:lnSpc>
                <a:spcPct val="150000"/>
              </a:lnSpc>
              <a:spcBef>
                <a:spcPct val="0"/>
              </a:spcBef>
              <a:spcAft>
                <a:spcPct val="0"/>
              </a:spcAft>
              <a:buClrTx/>
              <a:buSzTx/>
              <a:buFontTx/>
              <a:buNone/>
            </a:pPr>
            <a:endParaRPr kumimoji="0" lang="en-US" alt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marR="0" lvl="0" indent="0" algn="r" defTabSz="914400" rtl="0" eaLnBrk="0" fontAlgn="base" latinLnBrk="0" hangingPunct="0">
              <a:lnSpc>
                <a:spcPct val="150000"/>
              </a:lnSpc>
              <a:spcBef>
                <a:spcPct val="0"/>
              </a:spcBef>
              <a:spcAft>
                <a:spcPct val="0"/>
              </a:spcAft>
              <a:buClrTx/>
              <a:buSzTx/>
              <a:buFontTx/>
              <a:buNone/>
            </a:pPr>
            <a:endParaRPr kumimoji="0" lang="zh-CN" alt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marR="0" lvl="0" indent="0" algn="r" defTabSz="914400" rtl="0" eaLnBrk="0" fontAlgn="base" latinLnBrk="0" hangingPunct="0">
              <a:lnSpc>
                <a:spcPct val="150000"/>
              </a:lnSpc>
              <a:spcBef>
                <a:spcPct val="0"/>
              </a:spcBef>
              <a:spcAft>
                <a:spcPct val="0"/>
              </a:spcAft>
              <a:buClrTx/>
              <a:buSzTx/>
              <a:buFontTx/>
              <a:buNone/>
            </a:pPr>
            <a:r>
              <a:rPr kumimoji="0" 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雾霾</a:t>
            </a:r>
            <a:r>
              <a:rPr lang="en-US" altLang="zh-CN"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 · </a:t>
            </a:r>
            <a:r>
              <a:rPr kumimoji="0" 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冬雪 </a:t>
            </a:r>
            <a:r>
              <a:rPr kumimoji="0" lang="en-US" alt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 </a:t>
            </a:r>
            <a:r>
              <a:rPr kumimoji="0" 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MingLiU" panose="02020509000000000000" pitchFamily="49" charset="-120"/>
              </a:rPr>
              <a:t>感恩节回馈</a:t>
            </a:r>
            <a:endParaRPr kumimoji="0" 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marR="0" lvl="0" indent="0" algn="r" defTabSz="914400" rtl="0" eaLnBrk="0" fontAlgn="base" latinLnBrk="0" hangingPunct="0">
              <a:lnSpc>
                <a:spcPct val="150000"/>
              </a:lnSpc>
              <a:spcBef>
                <a:spcPct val="0"/>
              </a:spcBef>
              <a:spcAft>
                <a:spcPct val="0"/>
              </a:spcAft>
              <a:buClrTx/>
              <a:buSzTx/>
              <a:buFontTx/>
              <a:buNone/>
            </a:pPr>
            <a:endParaRPr kumimoji="0" lang="zh-CN"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8" name="Rectangle 8"/>
          <p:cNvSpPr>
            <a:spLocks noChangeArrowheads="1"/>
          </p:cNvSpPr>
          <p:nvPr/>
        </p:nvSpPr>
        <p:spPr bwMode="auto">
          <a:xfrm>
            <a:off x="0" y="3352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Calibri" panose="020F0502020204030204" charset="0"/>
                <a:ea typeface="宋体" panose="02010600030101010101" pitchFamily="2" charset="-122"/>
                <a:cs typeface="华文仿宋" panose="0201060004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9" name="Rectangle 9"/>
          <p:cNvSpPr>
            <a:spLocks noChangeArrowheads="1"/>
          </p:cNvSpPr>
          <p:nvPr/>
        </p:nvSpPr>
        <p:spPr bwMode="auto">
          <a:xfrm>
            <a:off x="0" y="6248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10"/>
          <p:cNvSpPr>
            <a:spLocks noChangeArrowheads="1"/>
          </p:cNvSpPr>
          <p:nvPr/>
        </p:nvSpPr>
        <p:spPr bwMode="auto">
          <a:xfrm>
            <a:off x="0" y="135715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11"/>
          <p:cNvSpPr>
            <a:spLocks noChangeArrowheads="1"/>
          </p:cNvSpPr>
          <p:nvPr/>
        </p:nvSpPr>
        <p:spPr bwMode="auto">
          <a:xfrm>
            <a:off x="0" y="1586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500"/>
                                        <p:tgtEl>
                                          <p:spTgt spid="4102"/>
                                        </p:tgtEl>
                                      </p:cBhvr>
                                    </p:animEffect>
                                  </p:childTnLst>
                                </p:cTn>
                              </p:par>
                              <p:par>
                                <p:cTn id="8" presetID="10" presetClass="entr" presetSubtype="0" fill="hold" nodeType="withEffect">
                                  <p:stCondLst>
                                    <p:cond delay="0"/>
                                  </p:stCondLst>
                                  <p:childTnLst>
                                    <p:set>
                                      <p:cBhvr>
                                        <p:cTn id="9" dur="1" fill="hold">
                                          <p:stCondLst>
                                            <p:cond delay="0"/>
                                          </p:stCondLst>
                                        </p:cTn>
                                        <p:tgtEl>
                                          <p:spTgt spid="4101"/>
                                        </p:tgtEl>
                                        <p:attrNameLst>
                                          <p:attrName>style.visibility</p:attrName>
                                        </p:attrNameLst>
                                      </p:cBhvr>
                                      <p:to>
                                        <p:strVal val="visible"/>
                                      </p:to>
                                    </p:set>
                                    <p:animEffect transition="in" filter="fade">
                                      <p:cBhvr>
                                        <p:cTn id="10" dur="500"/>
                                        <p:tgtEl>
                                          <p:spTgt spid="4101"/>
                                        </p:tgtEl>
                                      </p:cBhvr>
                                    </p:animEffect>
                                  </p:childTnLst>
                                </p:cTn>
                              </p:par>
                              <p:par>
                                <p:cTn id="11" presetID="10"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500"/>
                                        <p:tgtEl>
                                          <p:spTgt spid="4100"/>
                                        </p:tgtEl>
                                      </p:cBhvr>
                                    </p:animEffect>
                                  </p:childTnLst>
                                </p:cTn>
                              </p:par>
                              <p:par>
                                <p:cTn id="14" presetID="10" presetClass="entr" presetSubtype="0" fill="hold" nodeType="withEffect">
                                  <p:stCondLst>
                                    <p:cond delay="0"/>
                                  </p:stCondLst>
                                  <p:childTnLst>
                                    <p:set>
                                      <p:cBhvr>
                                        <p:cTn id="15" dur="1" fill="hold">
                                          <p:stCondLst>
                                            <p:cond delay="0"/>
                                          </p:stCondLst>
                                        </p:cTn>
                                        <p:tgtEl>
                                          <p:spTgt spid="4099"/>
                                        </p:tgtEl>
                                        <p:attrNameLst>
                                          <p:attrName>style.visibility</p:attrName>
                                        </p:attrNameLst>
                                      </p:cBhvr>
                                      <p:to>
                                        <p:strVal val="visible"/>
                                      </p:to>
                                    </p:set>
                                    <p:animEffect transition="in" filter="fade">
                                      <p:cBhvr>
                                        <p:cTn id="16" dur="500"/>
                                        <p:tgtEl>
                                          <p:spTgt spid="4099"/>
                                        </p:tgtEl>
                                      </p:cBhvr>
                                    </p:animEffect>
                                  </p:childTnLst>
                                </p:cTn>
                              </p:par>
                              <p:par>
                                <p:cTn id="17" presetID="10"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22330" y="2024493"/>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8" name="矩形 37"/>
          <p:cNvSpPr/>
          <p:nvPr/>
        </p:nvSpPr>
        <p:spPr>
          <a:xfrm>
            <a:off x="9560147" y="2002971"/>
            <a:ext cx="2631853" cy="508478"/>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0" name="文本框 39"/>
          <p:cNvSpPr txBox="1"/>
          <p:nvPr/>
        </p:nvSpPr>
        <p:spPr>
          <a:xfrm>
            <a:off x="10058400" y="1988229"/>
            <a:ext cx="2133600" cy="461665"/>
          </a:xfrm>
          <a:prstGeom prst="rect">
            <a:avLst/>
          </a:prstGeom>
          <a:noFill/>
        </p:spPr>
        <p:txBody>
          <a:bodyPr wrap="square" rtlCol="0">
            <a:spAutoFit/>
          </a:bodyPr>
          <a:lstStyle/>
          <a:p>
            <a:pPr algn="dist"/>
            <a:r>
              <a:rPr lang="zh-CN" altLang="en-US" sz="2400" b="1" dirty="0" smtClean="0">
                <a:solidFill>
                  <a:schemeClr val="bg1"/>
                </a:solidFill>
                <a:latin typeface="微软雅黑 Light" panose="020B0502040204020203" pitchFamily="34" charset="-122"/>
                <a:ea typeface="微软雅黑 Light" panose="020B0502040204020203" pitchFamily="34" charset="-122"/>
              </a:rPr>
              <a:t>营销执行情况</a:t>
            </a:r>
            <a:endParaRPr lang="en-US" altLang="zh-CN" sz="2400" b="1" dirty="0" smtClean="0">
              <a:solidFill>
                <a:schemeClr val="bg1"/>
              </a:solidFill>
              <a:latin typeface="微软雅黑 Light" panose="020B0502040204020203" pitchFamily="34" charset="-122"/>
              <a:ea typeface="微软雅黑 Light" panose="020B0502040204020203" pitchFamily="34" charset="-122"/>
            </a:endParaRPr>
          </a:p>
        </p:txBody>
      </p:sp>
      <p:pic>
        <p:nvPicPr>
          <p:cNvPr id="3074" name="图片 54" descr="QQ图片201512131619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1315" y="2257210"/>
            <a:ext cx="2400759" cy="4279494"/>
          </a:xfrm>
          <a:prstGeom prst="rect">
            <a:avLst/>
          </a:prstGeom>
          <a:noFill/>
          <a:extLst>
            <a:ext uri="{909E8E84-426E-40DD-AFC4-6F175D3DCCD1}">
              <a14:hiddenFill xmlns:a14="http://schemas.microsoft.com/office/drawing/2010/main">
                <a:solidFill>
                  <a:srgbClr val="FFFFFF"/>
                </a:solidFill>
              </a14:hiddenFill>
            </a:ext>
          </a:extLst>
        </p:spPr>
      </p:pic>
      <p:pic>
        <p:nvPicPr>
          <p:cNvPr id="3073" name="图片 53" descr="QQ图片201512131619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483" y="2253190"/>
            <a:ext cx="2403014" cy="42835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7122892" y="3009176"/>
            <a:ext cx="436517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66700" algn="l" defTabSz="914400" rtl="0" eaLnBrk="0" fontAlgn="base" latinLnBrk="0" hangingPunct="0">
              <a:lnSpc>
                <a:spcPct val="150000"/>
              </a:lnSpc>
              <a:spcBef>
                <a:spcPct val="0"/>
              </a:spcBef>
              <a:spcAft>
                <a:spcPct val="0"/>
              </a:spcAft>
              <a:buClrTx/>
              <a:buSzTx/>
              <a:buFontTx/>
              <a:buNone/>
            </a:pPr>
            <a:r>
              <a:rPr kumimoji="0" lang="zh-CN"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团购促销模式：利用“团购模式”，低价优惠，迅速扩大在学生社群中的影响力，同时利用学生冲动消费性较强以及群体消费行为偏好的特质，以点带面，将消费者转化为“活广告”，打造品牌知名度。</a:t>
            </a:r>
            <a:endParaRPr kumimoji="0" lang="zh-CN"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66700" algn="l" defTabSz="914400" rtl="0" eaLnBrk="0" fontAlgn="base" latinLnBrk="0" hangingPunct="0">
              <a:lnSpc>
                <a:spcPct val="150000"/>
              </a:lnSpc>
              <a:spcBef>
                <a:spcPct val="0"/>
              </a:spcBef>
              <a:spcAft>
                <a:spcPct val="0"/>
              </a:spcAft>
              <a:buClrTx/>
              <a:buSzTx/>
              <a:buFontTx/>
              <a:buNone/>
            </a:pPr>
            <a:endParaRPr kumimoji="0" lang="zh-CN"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8" name="Rectangle 4"/>
          <p:cNvSpPr>
            <a:spLocks noChangeArrowheads="1"/>
          </p:cNvSpPr>
          <p:nvPr/>
        </p:nvSpPr>
        <p:spPr bwMode="auto">
          <a:xfrm>
            <a:off x="0" y="2955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Calibri" panose="020F0502020204030204" charset="0"/>
                <a:ea typeface="宋体" panose="02010600030101010101" pitchFamily="2" charset="-122"/>
                <a:cs typeface="华文仿宋" panose="02010600040101010101" pitchFamily="2"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3073"/>
                                        </p:tgtEl>
                                        <p:attrNameLst>
                                          <p:attrName>style.visibility</p:attrName>
                                        </p:attrNameLst>
                                      </p:cBhvr>
                                      <p:to>
                                        <p:strVal val="visible"/>
                                      </p:to>
                                    </p:set>
                                    <p:animEffect transition="in" filter="fade">
                                      <p:cBhvr>
                                        <p:cTn id="13" dur="500"/>
                                        <p:tgtEl>
                                          <p:spTgt spid="3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22330" y="2024493"/>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8" name="矩形 37"/>
          <p:cNvSpPr/>
          <p:nvPr/>
        </p:nvSpPr>
        <p:spPr>
          <a:xfrm>
            <a:off x="9560147" y="2002971"/>
            <a:ext cx="2631853" cy="508478"/>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0" name="文本框 39"/>
          <p:cNvSpPr txBox="1"/>
          <p:nvPr/>
        </p:nvSpPr>
        <p:spPr>
          <a:xfrm>
            <a:off x="10058400" y="1988229"/>
            <a:ext cx="2133600" cy="461665"/>
          </a:xfrm>
          <a:prstGeom prst="rect">
            <a:avLst/>
          </a:prstGeom>
          <a:noFill/>
        </p:spPr>
        <p:txBody>
          <a:bodyPr wrap="square" rtlCol="0">
            <a:spAutoFit/>
          </a:bodyPr>
          <a:lstStyle/>
          <a:p>
            <a:pPr algn="dist"/>
            <a:r>
              <a:rPr lang="zh-CN" altLang="en-US" sz="2400" b="1" dirty="0" smtClean="0">
                <a:solidFill>
                  <a:schemeClr val="bg1"/>
                </a:solidFill>
                <a:latin typeface="微软雅黑 Light" panose="020B0502040204020203" pitchFamily="34" charset="-122"/>
                <a:ea typeface="微软雅黑 Light" panose="020B0502040204020203" pitchFamily="34" charset="-122"/>
              </a:rPr>
              <a:t>营销执行情况</a:t>
            </a:r>
            <a:endParaRPr lang="en-US" altLang="zh-CN" sz="2400" b="1" dirty="0" smtClean="0">
              <a:solidFill>
                <a:schemeClr val="bg1"/>
              </a:solidFill>
              <a:latin typeface="微软雅黑 Light" panose="020B0502040204020203" pitchFamily="34" charset="-122"/>
              <a:ea typeface="微软雅黑 Light" panose="020B0502040204020203" pitchFamily="34" charset="-122"/>
            </a:endParaRPr>
          </a:p>
        </p:txBody>
      </p:sp>
      <p:pic>
        <p:nvPicPr>
          <p:cNvPr id="7170" name="图片 62" descr="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637" y="2127138"/>
            <a:ext cx="3613608" cy="2202416"/>
          </a:xfrm>
          <a:prstGeom prst="rect">
            <a:avLst/>
          </a:prstGeom>
          <a:noFill/>
          <a:extLst>
            <a:ext uri="{909E8E84-426E-40DD-AFC4-6F175D3DCCD1}">
              <a14:hiddenFill xmlns:a14="http://schemas.microsoft.com/office/drawing/2010/main">
                <a:solidFill>
                  <a:srgbClr val="FFFFFF"/>
                </a:solidFill>
              </a14:hiddenFill>
            </a:ext>
          </a:extLst>
        </p:spPr>
      </p:pic>
      <p:pic>
        <p:nvPicPr>
          <p:cNvPr id="7169" name="图片 67" descr="3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7" y="4427295"/>
            <a:ext cx="4335463" cy="236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084835" y="2372886"/>
            <a:ext cx="6061014"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54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4000" algn="l" defTabSz="914400" rtl="0" eaLnBrk="0" fontAlgn="base" latinLnBrk="0" hangingPunct="0">
              <a:lnSpc>
                <a:spcPct val="150000"/>
              </a:lnSpc>
              <a:spcBef>
                <a:spcPct val="0"/>
              </a:spcBef>
              <a:spcAft>
                <a:spcPct val="0"/>
              </a:spcAft>
              <a:buClrTx/>
              <a:buSzTx/>
              <a:buFontTx/>
              <a:buNone/>
            </a:pPr>
            <a:r>
              <a:rPr kumimoji="0" lang="zh-CN"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线上宣传</a:t>
            </a:r>
            <a:r>
              <a:rPr kumimoji="0" lang="zh-CN" altLang="en-US"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效果</a:t>
            </a:r>
            <a:endParaRPr kumimoji="0" lang="zh-CN"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1</a:t>
            </a: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、利用社会化电商模式</a:t>
            </a:r>
            <a:endPar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以微信这一最大的社交软件为主战场，加重客服服务时间和质量，形成校园内独特的社会化电商，比之传统电商更具备亲和力，沉淀客户资源，形成长久的客户和流量以及宣传力量。</a:t>
            </a:r>
            <a:endPar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2</a:t>
            </a: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、恰当使用互联网思维</a:t>
            </a:r>
            <a:endPar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口可团队拥有文案制作人三名，利用“团购模式”和事件营销，成功进行互联网营销，把握互联网思维，采取预订模式，减少了存货量的同时还激发用户需求量。</a:t>
            </a:r>
            <a:endPar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3</a:t>
            </a: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、服务营销</a:t>
            </a:r>
            <a:endPar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口可真正解决物流行业之上“最后一英里”的问题，打造极致</a:t>
            </a:r>
            <a:r>
              <a:rPr kumimoji="0" lang="en-US" altLang="zh-CN"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O2O</a:t>
            </a:r>
            <a:r>
              <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，送货上门。团队内部实行轮流送货制度，送货专员极大提高了服务质量，打造口碑。同时加入整体营销的概念，对送货人员专门培训，对每一个送货的举行行为进行培训，打造极致服务，完成良好的口碑营销。</a:t>
            </a:r>
            <a:endPar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54000" algn="l" defTabSz="914400" rtl="0" eaLnBrk="0" fontAlgn="base" latinLnBrk="0" hangingPunct="0">
              <a:lnSpc>
                <a:spcPct val="150000"/>
              </a:lnSpc>
              <a:spcBef>
                <a:spcPct val="0"/>
              </a:spcBef>
              <a:spcAft>
                <a:spcPct val="0"/>
              </a:spcAft>
              <a:buClrTx/>
              <a:buSzTx/>
              <a:buFontTx/>
              <a:buNone/>
            </a:pPr>
            <a:endParaRPr kumimoji="0" lang="zh-CN" altLang="en-US" sz="12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6" name="Rectangle 4"/>
          <p:cNvSpPr>
            <a:spLocks noChangeArrowheads="1"/>
          </p:cNvSpPr>
          <p:nvPr/>
        </p:nvSpPr>
        <p:spPr bwMode="auto">
          <a:xfrm>
            <a:off x="3420428" y="4129499"/>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254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400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a:t>
            </a:r>
            <a:r>
              <a:rPr kumimoji="0" lang="zh-CN" sz="10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后台订单</a:t>
            </a:r>
            <a:r>
              <a:rPr kumimoji="0" lang="zh-CN" altLang="en-US" sz="10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a:t>
            </a:r>
            <a:endParaRPr kumimoji="0" lang="zh-CN" sz="10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54000" algn="l" defTabSz="914400" rtl="0" eaLnBrk="0" fontAlgn="base" latinLnBrk="0" hangingPunct="0">
              <a:lnSpc>
                <a:spcPct val="100000"/>
              </a:lnSpc>
              <a:spcBef>
                <a:spcPct val="0"/>
              </a:spcBef>
              <a:spcAft>
                <a:spcPct val="0"/>
              </a:spcAft>
              <a:buClrTx/>
              <a:buSzTx/>
              <a:buFontTx/>
              <a:buNone/>
            </a:pPr>
            <a:endParaRPr kumimoji="0" lang="zh-CN" sz="1000" b="0" i="0" u="none" strike="noStrike" cap="none" normalizeH="0" baseline="0" dirty="0" smtClean="0">
              <a:ln>
                <a:noFill/>
              </a:ln>
              <a:solidFill>
                <a:schemeClr val="tx1"/>
              </a:solidFill>
              <a:effectLst/>
            </a:endParaRPr>
          </a:p>
        </p:txBody>
      </p:sp>
      <p:sp>
        <p:nvSpPr>
          <p:cNvPr id="7" name="Rectangle 5"/>
          <p:cNvSpPr>
            <a:spLocks noChangeArrowheads="1"/>
          </p:cNvSpPr>
          <p:nvPr/>
        </p:nvSpPr>
        <p:spPr bwMode="auto">
          <a:xfrm>
            <a:off x="4375354" y="6571544"/>
            <a:ext cx="194371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（后台客户数量增长趋势图</a:t>
            </a:r>
            <a:r>
              <a:rPr kumimoji="0" lang="zh-CN" altLang="en-US" sz="10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rPr>
              <a:t> ）</a:t>
            </a:r>
            <a:endParaRPr kumimoji="0" lang="zh-CN" altLang="en-US" sz="10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9"/>
                                        </p:tgtEl>
                                        <p:attrNameLst>
                                          <p:attrName>style.visibility</p:attrName>
                                        </p:attrNameLst>
                                      </p:cBhvr>
                                      <p:to>
                                        <p:strVal val="visible"/>
                                      </p:to>
                                    </p:set>
                                    <p:animEffect transition="in" filter="fade">
                                      <p:cBhvr>
                                        <p:cTn id="7" dur="500"/>
                                        <p:tgtEl>
                                          <p:spTgt spid="71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170"/>
                                        </p:tgtEl>
                                        <p:attrNameLst>
                                          <p:attrName>style.visibility</p:attrName>
                                        </p:attrNameLst>
                                      </p:cBhvr>
                                      <p:to>
                                        <p:strVal val="visible"/>
                                      </p:to>
                                    </p:set>
                                    <p:animEffect transition="in" filter="fade">
                                      <p:cBhvr>
                                        <p:cTn id="16" dur="500"/>
                                        <p:tgtEl>
                                          <p:spTgt spid="71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22330" y="2024493"/>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8" name="矩形 37"/>
          <p:cNvSpPr/>
          <p:nvPr/>
        </p:nvSpPr>
        <p:spPr>
          <a:xfrm>
            <a:off x="9560147" y="2002971"/>
            <a:ext cx="2631853" cy="508478"/>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0" name="文本框 39"/>
          <p:cNvSpPr txBox="1"/>
          <p:nvPr/>
        </p:nvSpPr>
        <p:spPr>
          <a:xfrm>
            <a:off x="10058400" y="1988229"/>
            <a:ext cx="2133600" cy="461665"/>
          </a:xfrm>
          <a:prstGeom prst="rect">
            <a:avLst/>
          </a:prstGeom>
          <a:noFill/>
        </p:spPr>
        <p:txBody>
          <a:bodyPr wrap="square" rtlCol="0">
            <a:spAutoFit/>
          </a:bodyPr>
          <a:lstStyle/>
          <a:p>
            <a:pPr algn="dist"/>
            <a:r>
              <a:rPr lang="zh-CN" altLang="en-US" sz="2400" b="1" dirty="0" smtClean="0">
                <a:solidFill>
                  <a:schemeClr val="bg1"/>
                </a:solidFill>
                <a:latin typeface="微软雅黑 Light" panose="020B0502040204020203" pitchFamily="34" charset="-122"/>
                <a:ea typeface="微软雅黑 Light" panose="020B0502040204020203" pitchFamily="34" charset="-122"/>
              </a:rPr>
              <a:t>营销执行情况</a:t>
            </a:r>
            <a:endParaRPr lang="en-US" altLang="zh-CN" sz="2400" b="1" dirty="0" smtClean="0">
              <a:solidFill>
                <a:schemeClr val="bg1"/>
              </a:solidFill>
              <a:latin typeface="微软雅黑 Light" panose="020B0502040204020203" pitchFamily="34" charset="-122"/>
              <a:ea typeface="微软雅黑 Light" panose="020B0502040204020203" pitchFamily="34" charset="-122"/>
            </a:endParaRPr>
          </a:p>
        </p:txBody>
      </p:sp>
      <p:sp>
        <p:nvSpPr>
          <p:cNvPr id="2" name="Rectangle 3"/>
          <p:cNvSpPr>
            <a:spLocks noChangeArrowheads="1"/>
          </p:cNvSpPr>
          <p:nvPr/>
        </p:nvSpPr>
        <p:spPr bwMode="auto">
          <a:xfrm>
            <a:off x="1165271" y="2900144"/>
            <a:ext cx="986145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zh-CN" altLang="en-US" sz="2400" b="1" dirty="0">
                <a:latin typeface="微软雅黑 Light" panose="020B0502040204020203" pitchFamily="34" charset="-122"/>
                <a:ea typeface="微软雅黑 Light" panose="020B0502040204020203" pitchFamily="34" charset="-122"/>
                <a:cs typeface="Times New Roman" panose="02020603050405020304" pitchFamily="18" charset="0"/>
              </a:rPr>
              <a:t>线下：口碑营销</a:t>
            </a:r>
            <a:endParaRPr lang="zh-CN" altLang="en-US" sz="2400" b="1" dirty="0">
              <a:latin typeface="微软雅黑 Light" panose="020B0502040204020203" pitchFamily="34" charset="-122"/>
              <a:ea typeface="微软雅黑 Light" panose="020B0502040204020203" pitchFamily="34" charset="-122"/>
              <a:cs typeface="Times New Roman" panose="02020603050405020304" pitchFamily="18" charset="0"/>
            </a:endParaRPr>
          </a:p>
          <a:p>
            <a:pPr lvl="0">
              <a:lnSpc>
                <a:spcPct val="150000"/>
              </a:lnSpc>
            </a:pPr>
            <a:r>
              <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rPr>
              <a:t>在线下推广环节，主要采取两种渠道进行推广。第一，运用团队成员身份固有优势，掌握通讯录等关键信息，联合北师大院系和社团进行产品推广。第二，抓住产品本身的市场吸引力，线下地推专员在推广期间统一着装本产品，于人流量大的地区进行推广，加上团队成员本身的个人魅力，具有天然的市场吸引力，因此在该地推环节形成了小规模的轰动效应和短期后续影响力，不仅开拓了市场范围，比如留学生群体等，而且为产品的线上营销造势，形成了良好的口碑效应。可以说，线下地推效果良好，与线上推广紧密结合，推动销售量快速增长。</a:t>
            </a:r>
            <a:endPar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矩形 69"/>
          <p:cNvSpPr/>
          <p:nvPr/>
        </p:nvSpPr>
        <p:spPr>
          <a:xfrm>
            <a:off x="5417955" y="5304632"/>
            <a:ext cx="680083" cy="785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矩形 65"/>
          <p:cNvSpPr/>
          <p:nvPr/>
        </p:nvSpPr>
        <p:spPr>
          <a:xfrm>
            <a:off x="5417955" y="3791744"/>
            <a:ext cx="680083" cy="7858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矩形 39"/>
          <p:cNvSpPr/>
          <p:nvPr/>
        </p:nvSpPr>
        <p:spPr>
          <a:xfrm>
            <a:off x="5417955" y="2280444"/>
            <a:ext cx="680083" cy="785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a:off x="5417955" y="758607"/>
            <a:ext cx="680083" cy="7858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3604" t="11150" r="31808"/>
          <a:stretch>
            <a:fillRect/>
          </a:stretch>
        </p:blipFill>
        <p:spPr>
          <a:xfrm>
            <a:off x="-330967" y="-732"/>
            <a:ext cx="6329680" cy="6868159"/>
          </a:xfrm>
          <a:prstGeom prst="rect">
            <a:avLst/>
          </a:prstGeom>
        </p:spPr>
      </p:pic>
      <p:sp>
        <p:nvSpPr>
          <p:cNvPr id="69" name="矩形 68"/>
          <p:cNvSpPr/>
          <p:nvPr/>
        </p:nvSpPr>
        <p:spPr>
          <a:xfrm>
            <a:off x="6000752" y="5304632"/>
            <a:ext cx="832488" cy="785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p:cNvSpPr/>
          <p:nvPr/>
        </p:nvSpPr>
        <p:spPr>
          <a:xfrm>
            <a:off x="-298892" y="1151513"/>
            <a:ext cx="6305550" cy="4643438"/>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矩形 64"/>
          <p:cNvSpPr/>
          <p:nvPr/>
        </p:nvSpPr>
        <p:spPr>
          <a:xfrm>
            <a:off x="6000752" y="3791744"/>
            <a:ext cx="832488" cy="7858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5">
                  <a:lumMod val="60000"/>
                  <a:lumOff val="40000"/>
                </a:schemeClr>
              </a:solidFill>
            </a:endParaRPr>
          </a:p>
        </p:txBody>
      </p:sp>
      <p:sp>
        <p:nvSpPr>
          <p:cNvPr id="38" name="矩形 37"/>
          <p:cNvSpPr/>
          <p:nvPr/>
        </p:nvSpPr>
        <p:spPr>
          <a:xfrm>
            <a:off x="6000752" y="2280444"/>
            <a:ext cx="832488" cy="785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6000752" y="758607"/>
            <a:ext cx="832488" cy="7858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5">
                  <a:lumMod val="60000"/>
                  <a:lumOff val="40000"/>
                </a:schemeClr>
              </a:solidFill>
            </a:endParaRPr>
          </a:p>
        </p:txBody>
      </p:sp>
      <p:sp>
        <p:nvSpPr>
          <p:cNvPr id="21" name="矩形 20"/>
          <p:cNvSpPr/>
          <p:nvPr/>
        </p:nvSpPr>
        <p:spPr>
          <a:xfrm>
            <a:off x="5938837" y="-8572"/>
            <a:ext cx="314325" cy="36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5">
                  <a:lumMod val="60000"/>
                  <a:lumOff val="40000"/>
                </a:schemeClr>
              </a:solidFill>
            </a:endParaRPr>
          </a:p>
        </p:txBody>
      </p:sp>
      <p:sp>
        <p:nvSpPr>
          <p:cNvPr id="17" name="矩形 16"/>
          <p:cNvSpPr/>
          <p:nvPr/>
        </p:nvSpPr>
        <p:spPr>
          <a:xfrm>
            <a:off x="6014109" y="758607"/>
            <a:ext cx="94089" cy="7858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5">
                  <a:lumMod val="60000"/>
                  <a:lumOff val="40000"/>
                </a:schemeClr>
              </a:solidFill>
            </a:endParaRPr>
          </a:p>
        </p:txBody>
      </p:sp>
      <p:sp>
        <p:nvSpPr>
          <p:cNvPr id="25" name="文本框 24"/>
          <p:cNvSpPr txBox="1"/>
          <p:nvPr/>
        </p:nvSpPr>
        <p:spPr>
          <a:xfrm>
            <a:off x="391721" y="2997890"/>
            <a:ext cx="4245756" cy="523220"/>
          </a:xfrm>
          <a:prstGeom prst="rect">
            <a:avLst/>
          </a:prstGeom>
          <a:noFill/>
        </p:spPr>
        <p:txBody>
          <a:bodyPr wrap="square" rtlCol="0">
            <a:spAutoFit/>
          </a:bodyPr>
          <a:lstStyle/>
          <a:p>
            <a:pPr algn="ctr"/>
            <a:r>
              <a:rPr lang="zh-CN" altLang="en-US" sz="2800" b="1" dirty="0">
                <a:solidFill>
                  <a:schemeClr val="accent5">
                    <a:lumMod val="75000"/>
                  </a:schemeClr>
                </a:solidFill>
                <a:latin typeface="微软雅黑 Light" panose="020B0502040204020203" pitchFamily="34" charset="-122"/>
                <a:ea typeface="微软雅黑 Light" panose="020B0502040204020203" pitchFamily="34" charset="-122"/>
              </a:rPr>
              <a:t>口可（</a:t>
            </a:r>
            <a:r>
              <a:rPr lang="en-US" altLang="zh-CN" sz="2800" b="1" dirty="0">
                <a:solidFill>
                  <a:schemeClr val="accent5">
                    <a:lumMod val="75000"/>
                  </a:schemeClr>
                </a:solidFill>
                <a:latin typeface="微软雅黑 Light" panose="020B0502040204020203" pitchFamily="34" charset="-122"/>
                <a:ea typeface="微软雅黑 Light" panose="020B0502040204020203" pitchFamily="34" charset="-122"/>
              </a:rPr>
              <a:t>He</a:t>
            </a:r>
            <a:r>
              <a:rPr lang="zh-CN" altLang="en-US" sz="2800" b="1" dirty="0">
                <a:solidFill>
                  <a:schemeClr val="accent5">
                    <a:lumMod val="75000"/>
                  </a:schemeClr>
                </a:solidFill>
                <a:latin typeface="微软雅黑 Light" panose="020B0502040204020203" pitchFamily="34" charset="-122"/>
                <a:ea typeface="微软雅黑 Light" panose="020B0502040204020203" pitchFamily="34" charset="-122"/>
              </a:rPr>
              <a:t>）创意表情口罩</a:t>
            </a:r>
            <a:endParaRPr lang="en-US" altLang="zh-CN" sz="2800" b="1" dirty="0">
              <a:solidFill>
                <a:schemeClr val="accent5">
                  <a:lumMod val="75000"/>
                </a:schemeClr>
              </a:solidFill>
              <a:latin typeface="微软雅黑 Light" panose="020B0502040204020203" pitchFamily="34" charset="-122"/>
              <a:ea typeface="微软雅黑 Light" panose="020B0502040204020203" pitchFamily="34" charset="-122"/>
            </a:endParaRPr>
          </a:p>
        </p:txBody>
      </p:sp>
      <p:sp>
        <p:nvSpPr>
          <p:cNvPr id="37" name="文本框 36"/>
          <p:cNvSpPr txBox="1"/>
          <p:nvPr/>
        </p:nvSpPr>
        <p:spPr>
          <a:xfrm>
            <a:off x="6958013" y="951458"/>
            <a:ext cx="2960687" cy="400110"/>
          </a:xfrm>
          <a:prstGeom prst="rect">
            <a:avLst/>
          </a:prstGeom>
          <a:noFill/>
        </p:spPr>
        <p:txBody>
          <a:bodyPr wrap="square" rtlCol="0">
            <a:spAutoFit/>
          </a:bodyPr>
          <a:lstStyle/>
          <a:p>
            <a:r>
              <a:rPr lang="zh-CN" altLang="en-US" sz="2000" dirty="0" smtClean="0">
                <a:solidFill>
                  <a:schemeClr val="accent5">
                    <a:lumMod val="75000"/>
                  </a:schemeClr>
                </a:solidFill>
                <a:latin typeface="微软雅黑 Light" panose="020B0502040204020203" pitchFamily="34" charset="-122"/>
                <a:ea typeface="微软雅黑 Light" panose="020B0502040204020203" pitchFamily="34" charset="-122"/>
              </a:rPr>
              <a:t>公司团队与产品介绍</a:t>
            </a:r>
            <a:endParaRPr lang="zh-CN" altLang="en-US" sz="2000" dirty="0">
              <a:solidFill>
                <a:schemeClr val="accent5">
                  <a:lumMod val="75000"/>
                </a:schemeClr>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6958013" y="2475457"/>
            <a:ext cx="3913187" cy="400110"/>
          </a:xfrm>
          <a:prstGeom prst="rect">
            <a:avLst/>
          </a:prstGeom>
          <a:noFill/>
        </p:spPr>
        <p:txBody>
          <a:bodyPr wrap="square" rtlCol="0">
            <a:spAutoFit/>
          </a:bodyPr>
          <a:lstStyle/>
          <a:p>
            <a:r>
              <a:rPr lang="zh-CN" altLang="en-US" sz="2000" dirty="0" smtClean="0">
                <a:solidFill>
                  <a:schemeClr val="tx2"/>
                </a:solidFill>
                <a:latin typeface="微软雅黑 Light" panose="020B0502040204020203" pitchFamily="34" charset="-122"/>
                <a:ea typeface="微软雅黑 Light" panose="020B0502040204020203" pitchFamily="34" charset="-122"/>
              </a:rPr>
              <a:t>竞争分析与营销策略</a:t>
            </a:r>
            <a:endParaRPr lang="zh-CN" altLang="en-US" sz="2000" dirty="0">
              <a:solidFill>
                <a:schemeClr val="tx2"/>
              </a:solidFill>
              <a:latin typeface="微软雅黑 Light" panose="020B0502040204020203" pitchFamily="34" charset="-122"/>
              <a:ea typeface="微软雅黑 Light" panose="020B0502040204020203" pitchFamily="34" charset="-122"/>
            </a:endParaRPr>
          </a:p>
        </p:txBody>
      </p:sp>
      <p:sp>
        <p:nvSpPr>
          <p:cNvPr id="46" name="文本框 45"/>
          <p:cNvSpPr txBox="1"/>
          <p:nvPr/>
        </p:nvSpPr>
        <p:spPr>
          <a:xfrm>
            <a:off x="6958013" y="3984595"/>
            <a:ext cx="4299267" cy="400110"/>
          </a:xfrm>
          <a:prstGeom prst="rect">
            <a:avLst/>
          </a:prstGeom>
          <a:noFill/>
        </p:spPr>
        <p:txBody>
          <a:bodyPr wrap="square" rtlCol="0">
            <a:spAutoFit/>
          </a:bodyPr>
          <a:lstStyle/>
          <a:p>
            <a:r>
              <a:rPr lang="zh-CN" altLang="en-US" sz="2000" dirty="0" smtClean="0">
                <a:solidFill>
                  <a:schemeClr val="accent5">
                    <a:lumMod val="75000"/>
                  </a:schemeClr>
                </a:solidFill>
                <a:latin typeface="微软雅黑 Light" panose="020B0502040204020203" pitchFamily="34" charset="-122"/>
                <a:ea typeface="微软雅黑 Light" panose="020B0502040204020203" pitchFamily="34" charset="-122"/>
              </a:rPr>
              <a:t>执行情况与财务报表</a:t>
            </a:r>
            <a:endParaRPr lang="zh-CN" altLang="en-US" sz="2000" dirty="0">
              <a:solidFill>
                <a:schemeClr val="accent5">
                  <a:lumMod val="75000"/>
                </a:schemeClr>
              </a:solidFill>
              <a:latin typeface="微软雅黑 Light" panose="020B0502040204020203" pitchFamily="34" charset="-122"/>
              <a:ea typeface="微软雅黑 Light" panose="020B0502040204020203" pitchFamily="34" charset="-122"/>
            </a:endParaRPr>
          </a:p>
        </p:txBody>
      </p:sp>
      <p:sp>
        <p:nvSpPr>
          <p:cNvPr id="49" name="文本框 48"/>
          <p:cNvSpPr txBox="1"/>
          <p:nvPr/>
        </p:nvSpPr>
        <p:spPr>
          <a:xfrm>
            <a:off x="6958013" y="5479812"/>
            <a:ext cx="4299267" cy="400110"/>
          </a:xfrm>
          <a:prstGeom prst="rect">
            <a:avLst/>
          </a:prstGeom>
          <a:noFill/>
        </p:spPr>
        <p:txBody>
          <a:bodyPr wrap="square" rtlCol="0">
            <a:spAutoFit/>
          </a:bodyPr>
          <a:lstStyle/>
          <a:p>
            <a:r>
              <a:rPr lang="zh-CN" altLang="en-US" sz="2000" dirty="0" smtClean="0">
                <a:solidFill>
                  <a:schemeClr val="tx2"/>
                </a:solidFill>
                <a:latin typeface="微软雅黑 Light" panose="020B0502040204020203" pitchFamily="34" charset="-122"/>
                <a:ea typeface="微软雅黑 Light" panose="020B0502040204020203" pitchFamily="34" charset="-122"/>
              </a:rPr>
              <a:t>总结回顾</a:t>
            </a:r>
            <a:endParaRPr lang="zh-CN" altLang="en-US" sz="2000" dirty="0">
              <a:solidFill>
                <a:schemeClr val="tx2"/>
              </a:solidFill>
              <a:latin typeface="微软雅黑 Light" panose="020B0502040204020203" pitchFamily="34" charset="-122"/>
              <a:ea typeface="微软雅黑 Light" panose="020B0502040204020203" pitchFamily="34" charset="-122"/>
            </a:endParaRPr>
          </a:p>
        </p:txBody>
      </p:sp>
      <p:sp>
        <p:nvSpPr>
          <p:cNvPr id="51" name="文本框 50"/>
          <p:cNvSpPr txBox="1"/>
          <p:nvPr/>
        </p:nvSpPr>
        <p:spPr>
          <a:xfrm>
            <a:off x="1185862" y="3557587"/>
            <a:ext cx="2657475" cy="307777"/>
          </a:xfrm>
          <a:prstGeom prst="rect">
            <a:avLst/>
          </a:prstGeom>
          <a:noFill/>
          <a:ln w="6350">
            <a:solidFill>
              <a:schemeClr val="accent5">
                <a:lumMod val="40000"/>
                <a:lumOff val="60000"/>
                <a:alpha val="45000"/>
              </a:schemeClr>
            </a:solidFill>
          </a:ln>
        </p:spPr>
        <p:txBody>
          <a:bodyPr wrap="square" rtlCol="0">
            <a:spAutoFit/>
          </a:bodyPr>
          <a:lstStyle/>
          <a:p>
            <a:r>
              <a:rPr lang="zh-CN" altLang="en-US" sz="1400" dirty="0" smtClean="0">
                <a:solidFill>
                  <a:schemeClr val="accent5">
                    <a:lumMod val="60000"/>
                    <a:lumOff val="40000"/>
                  </a:schemeClr>
                </a:solidFill>
              </a:rPr>
              <a:t>一个年轻、朝气的精英团队</a:t>
            </a:r>
            <a:endParaRPr lang="zh-CN" altLang="en-US" sz="1400" dirty="0">
              <a:solidFill>
                <a:schemeClr val="accent5">
                  <a:lumMod val="60000"/>
                  <a:lumOff val="40000"/>
                </a:schemeClr>
              </a:solidFill>
            </a:endParaRPr>
          </a:p>
        </p:txBody>
      </p:sp>
      <p:sp>
        <p:nvSpPr>
          <p:cNvPr id="52" name="矩形 51"/>
          <p:cNvSpPr/>
          <p:nvPr/>
        </p:nvSpPr>
        <p:spPr>
          <a:xfrm>
            <a:off x="3911097" y="3554993"/>
            <a:ext cx="378717" cy="317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5">
                  <a:lumMod val="60000"/>
                  <a:lumOff val="40000"/>
                </a:schemeClr>
              </a:solidFill>
            </a:endParaRPr>
          </a:p>
        </p:txBody>
      </p:sp>
      <p:sp>
        <p:nvSpPr>
          <p:cNvPr id="33" name="Freeform 181"/>
          <p:cNvSpPr>
            <a:spLocks noEditPoints="1"/>
          </p:cNvSpPr>
          <p:nvPr/>
        </p:nvSpPr>
        <p:spPr bwMode="auto">
          <a:xfrm>
            <a:off x="6290053" y="2397154"/>
            <a:ext cx="381511" cy="555759"/>
          </a:xfrm>
          <a:custGeom>
            <a:avLst/>
            <a:gdLst>
              <a:gd name="T0" fmla="*/ 72 w 88"/>
              <a:gd name="T1" fmla="*/ 65 h 128"/>
              <a:gd name="T2" fmla="*/ 80 w 88"/>
              <a:gd name="T3" fmla="*/ 40 h 128"/>
              <a:gd name="T4" fmla="*/ 44 w 88"/>
              <a:gd name="T5" fmla="*/ 0 h 128"/>
              <a:gd name="T6" fmla="*/ 8 w 88"/>
              <a:gd name="T7" fmla="*/ 40 h 128"/>
              <a:gd name="T8" fmla="*/ 16 w 88"/>
              <a:gd name="T9" fmla="*/ 65 h 128"/>
              <a:gd name="T10" fmla="*/ 0 w 88"/>
              <a:gd name="T11" fmla="*/ 88 h 128"/>
              <a:gd name="T12" fmla="*/ 0 w 88"/>
              <a:gd name="T13" fmla="*/ 104 h 128"/>
              <a:gd name="T14" fmla="*/ 24 w 88"/>
              <a:gd name="T15" fmla="*/ 128 h 128"/>
              <a:gd name="T16" fmla="*/ 64 w 88"/>
              <a:gd name="T17" fmla="*/ 128 h 128"/>
              <a:gd name="T18" fmla="*/ 88 w 88"/>
              <a:gd name="T19" fmla="*/ 104 h 128"/>
              <a:gd name="T20" fmla="*/ 88 w 88"/>
              <a:gd name="T21" fmla="*/ 88 h 128"/>
              <a:gd name="T22" fmla="*/ 72 w 88"/>
              <a:gd name="T23" fmla="*/ 65 h 128"/>
              <a:gd name="T24" fmla="*/ 16 w 88"/>
              <a:gd name="T25" fmla="*/ 40 h 128"/>
              <a:gd name="T26" fmla="*/ 44 w 88"/>
              <a:gd name="T27" fmla="*/ 8 h 128"/>
              <a:gd name="T28" fmla="*/ 72 w 88"/>
              <a:gd name="T29" fmla="*/ 40 h 128"/>
              <a:gd name="T30" fmla="*/ 44 w 88"/>
              <a:gd name="T31" fmla="*/ 72 h 128"/>
              <a:gd name="T32" fmla="*/ 16 w 88"/>
              <a:gd name="T33" fmla="*/ 40 h 128"/>
              <a:gd name="T34" fmla="*/ 80 w 88"/>
              <a:gd name="T35" fmla="*/ 102 h 128"/>
              <a:gd name="T36" fmla="*/ 60 w 88"/>
              <a:gd name="T37" fmla="*/ 120 h 128"/>
              <a:gd name="T38" fmla="*/ 28 w 88"/>
              <a:gd name="T39" fmla="*/ 120 h 128"/>
              <a:gd name="T40" fmla="*/ 8 w 88"/>
              <a:gd name="T41" fmla="*/ 102 h 128"/>
              <a:gd name="T42" fmla="*/ 8 w 88"/>
              <a:gd name="T43" fmla="*/ 90 h 128"/>
              <a:gd name="T44" fmla="*/ 23 w 88"/>
              <a:gd name="T45" fmla="*/ 73 h 128"/>
              <a:gd name="T46" fmla="*/ 44 w 88"/>
              <a:gd name="T47" fmla="*/ 80 h 128"/>
              <a:gd name="T48" fmla="*/ 65 w 88"/>
              <a:gd name="T49" fmla="*/ 73 h 128"/>
              <a:gd name="T50" fmla="*/ 80 w 88"/>
              <a:gd name="T51" fmla="*/ 90 h 128"/>
              <a:gd name="T52" fmla="*/ 80 w 88"/>
              <a:gd name="T53"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28">
                <a:moveTo>
                  <a:pt x="72" y="65"/>
                </a:moveTo>
                <a:cubicBezTo>
                  <a:pt x="77" y="58"/>
                  <a:pt x="80" y="50"/>
                  <a:pt x="80" y="40"/>
                </a:cubicBezTo>
                <a:cubicBezTo>
                  <a:pt x="80" y="18"/>
                  <a:pt x="64" y="0"/>
                  <a:pt x="44" y="0"/>
                </a:cubicBezTo>
                <a:cubicBezTo>
                  <a:pt x="24" y="0"/>
                  <a:pt x="8" y="18"/>
                  <a:pt x="8" y="40"/>
                </a:cubicBezTo>
                <a:cubicBezTo>
                  <a:pt x="8" y="50"/>
                  <a:pt x="11" y="58"/>
                  <a:pt x="16" y="65"/>
                </a:cubicBezTo>
                <a:cubicBezTo>
                  <a:pt x="7" y="69"/>
                  <a:pt x="0" y="77"/>
                  <a:pt x="0" y="88"/>
                </a:cubicBezTo>
                <a:cubicBezTo>
                  <a:pt x="0" y="104"/>
                  <a:pt x="0" y="104"/>
                  <a:pt x="0" y="104"/>
                </a:cubicBezTo>
                <a:cubicBezTo>
                  <a:pt x="0" y="117"/>
                  <a:pt x="11" y="128"/>
                  <a:pt x="24" y="128"/>
                </a:cubicBezTo>
                <a:cubicBezTo>
                  <a:pt x="64" y="128"/>
                  <a:pt x="64" y="128"/>
                  <a:pt x="64" y="128"/>
                </a:cubicBezTo>
                <a:cubicBezTo>
                  <a:pt x="77" y="128"/>
                  <a:pt x="88" y="117"/>
                  <a:pt x="88" y="104"/>
                </a:cubicBezTo>
                <a:cubicBezTo>
                  <a:pt x="88" y="88"/>
                  <a:pt x="88" y="88"/>
                  <a:pt x="88" y="88"/>
                </a:cubicBezTo>
                <a:cubicBezTo>
                  <a:pt x="88" y="77"/>
                  <a:pt x="81" y="69"/>
                  <a:pt x="72" y="65"/>
                </a:cubicBezTo>
                <a:close/>
                <a:moveTo>
                  <a:pt x="16" y="40"/>
                </a:moveTo>
                <a:cubicBezTo>
                  <a:pt x="16" y="22"/>
                  <a:pt x="29" y="8"/>
                  <a:pt x="44" y="8"/>
                </a:cubicBezTo>
                <a:cubicBezTo>
                  <a:pt x="59" y="8"/>
                  <a:pt x="72" y="22"/>
                  <a:pt x="72" y="40"/>
                </a:cubicBezTo>
                <a:cubicBezTo>
                  <a:pt x="72" y="58"/>
                  <a:pt x="59" y="72"/>
                  <a:pt x="44" y="72"/>
                </a:cubicBezTo>
                <a:cubicBezTo>
                  <a:pt x="29" y="72"/>
                  <a:pt x="16" y="58"/>
                  <a:pt x="16" y="40"/>
                </a:cubicBezTo>
                <a:close/>
                <a:moveTo>
                  <a:pt x="80" y="102"/>
                </a:moveTo>
                <a:cubicBezTo>
                  <a:pt x="80" y="112"/>
                  <a:pt x="71" y="120"/>
                  <a:pt x="60" y="120"/>
                </a:cubicBezTo>
                <a:cubicBezTo>
                  <a:pt x="28" y="120"/>
                  <a:pt x="28" y="120"/>
                  <a:pt x="28" y="120"/>
                </a:cubicBezTo>
                <a:cubicBezTo>
                  <a:pt x="17" y="120"/>
                  <a:pt x="8" y="112"/>
                  <a:pt x="8" y="102"/>
                </a:cubicBezTo>
                <a:cubicBezTo>
                  <a:pt x="8" y="90"/>
                  <a:pt x="8" y="90"/>
                  <a:pt x="8" y="90"/>
                </a:cubicBezTo>
                <a:cubicBezTo>
                  <a:pt x="8" y="81"/>
                  <a:pt x="14" y="74"/>
                  <a:pt x="23" y="73"/>
                </a:cubicBezTo>
                <a:cubicBezTo>
                  <a:pt x="29" y="77"/>
                  <a:pt x="36" y="80"/>
                  <a:pt x="44" y="80"/>
                </a:cubicBezTo>
                <a:cubicBezTo>
                  <a:pt x="52" y="80"/>
                  <a:pt x="59" y="77"/>
                  <a:pt x="65" y="73"/>
                </a:cubicBezTo>
                <a:cubicBezTo>
                  <a:pt x="74" y="74"/>
                  <a:pt x="80" y="81"/>
                  <a:pt x="80" y="90"/>
                </a:cubicBezTo>
                <a:lnTo>
                  <a:pt x="80" y="102"/>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endParaRPr>
          </a:p>
        </p:txBody>
      </p:sp>
      <p:sp>
        <p:nvSpPr>
          <p:cNvPr id="34" name="Freeform 225"/>
          <p:cNvSpPr>
            <a:spLocks noEditPoints="1"/>
          </p:cNvSpPr>
          <p:nvPr/>
        </p:nvSpPr>
        <p:spPr bwMode="auto">
          <a:xfrm>
            <a:off x="6238875" y="874825"/>
            <a:ext cx="486060" cy="553924"/>
          </a:xfrm>
          <a:custGeom>
            <a:avLst/>
            <a:gdLst>
              <a:gd name="T0" fmla="*/ 84 w 112"/>
              <a:gd name="T1" fmla="*/ 0 h 128"/>
              <a:gd name="T2" fmla="*/ 36 w 112"/>
              <a:gd name="T3" fmla="*/ 0 h 128"/>
              <a:gd name="T4" fmla="*/ 20 w 112"/>
              <a:gd name="T5" fmla="*/ 15 h 128"/>
              <a:gd name="T6" fmla="*/ 20 w 112"/>
              <a:gd name="T7" fmla="*/ 16 h 128"/>
              <a:gd name="T8" fmla="*/ 15 w 112"/>
              <a:gd name="T9" fmla="*/ 16 h 128"/>
              <a:gd name="T10" fmla="*/ 0 w 112"/>
              <a:gd name="T11" fmla="*/ 32 h 128"/>
              <a:gd name="T12" fmla="*/ 0 w 112"/>
              <a:gd name="T13" fmla="*/ 112 h 128"/>
              <a:gd name="T14" fmla="*/ 16 w 112"/>
              <a:gd name="T15" fmla="*/ 128 h 128"/>
              <a:gd name="T16" fmla="*/ 76 w 112"/>
              <a:gd name="T17" fmla="*/ 128 h 128"/>
              <a:gd name="T18" fmla="*/ 92 w 112"/>
              <a:gd name="T19" fmla="*/ 113 h 128"/>
              <a:gd name="T20" fmla="*/ 92 w 112"/>
              <a:gd name="T21" fmla="*/ 112 h 128"/>
              <a:gd name="T22" fmla="*/ 96 w 112"/>
              <a:gd name="T23" fmla="*/ 112 h 128"/>
              <a:gd name="T24" fmla="*/ 112 w 112"/>
              <a:gd name="T25" fmla="*/ 96 h 128"/>
              <a:gd name="T26" fmla="*/ 112 w 112"/>
              <a:gd name="T27" fmla="*/ 40 h 128"/>
              <a:gd name="T28" fmla="*/ 112 w 112"/>
              <a:gd name="T29" fmla="*/ 32 h 128"/>
              <a:gd name="T30" fmla="*/ 84 w 112"/>
              <a:gd name="T31" fmla="*/ 0 h 128"/>
              <a:gd name="T32" fmla="*/ 84 w 112"/>
              <a:gd name="T33" fmla="*/ 113 h 128"/>
              <a:gd name="T34" fmla="*/ 76 w 112"/>
              <a:gd name="T35" fmla="*/ 120 h 128"/>
              <a:gd name="T36" fmla="*/ 16 w 112"/>
              <a:gd name="T37" fmla="*/ 120 h 128"/>
              <a:gd name="T38" fmla="*/ 8 w 112"/>
              <a:gd name="T39" fmla="*/ 112 h 128"/>
              <a:gd name="T40" fmla="*/ 8 w 112"/>
              <a:gd name="T41" fmla="*/ 32 h 128"/>
              <a:gd name="T42" fmla="*/ 16 w 112"/>
              <a:gd name="T43" fmla="*/ 24 h 128"/>
              <a:gd name="T44" fmla="*/ 20 w 112"/>
              <a:gd name="T45" fmla="*/ 24 h 128"/>
              <a:gd name="T46" fmla="*/ 20 w 112"/>
              <a:gd name="T47" fmla="*/ 96 h 128"/>
              <a:gd name="T48" fmla="*/ 36 w 112"/>
              <a:gd name="T49" fmla="*/ 112 h 128"/>
              <a:gd name="T50" fmla="*/ 84 w 112"/>
              <a:gd name="T51" fmla="*/ 112 h 128"/>
              <a:gd name="T52" fmla="*/ 84 w 112"/>
              <a:gd name="T53" fmla="*/ 113 h 128"/>
              <a:gd name="T54" fmla="*/ 104 w 112"/>
              <a:gd name="T55" fmla="*/ 96 h 128"/>
              <a:gd name="T56" fmla="*/ 96 w 112"/>
              <a:gd name="T57" fmla="*/ 104 h 128"/>
              <a:gd name="T58" fmla="*/ 36 w 112"/>
              <a:gd name="T59" fmla="*/ 104 h 128"/>
              <a:gd name="T60" fmla="*/ 28 w 112"/>
              <a:gd name="T61" fmla="*/ 96 h 128"/>
              <a:gd name="T62" fmla="*/ 28 w 112"/>
              <a:gd name="T63" fmla="*/ 16 h 128"/>
              <a:gd name="T64" fmla="*/ 36 w 112"/>
              <a:gd name="T65" fmla="*/ 8 h 128"/>
              <a:gd name="T66" fmla="*/ 76 w 112"/>
              <a:gd name="T67" fmla="*/ 8 h 128"/>
              <a:gd name="T68" fmla="*/ 76 w 112"/>
              <a:gd name="T69" fmla="*/ 24 h 128"/>
              <a:gd name="T70" fmla="*/ 92 w 112"/>
              <a:gd name="T71" fmla="*/ 40 h 128"/>
              <a:gd name="T72" fmla="*/ 104 w 112"/>
              <a:gd name="T73" fmla="*/ 40 h 128"/>
              <a:gd name="T74" fmla="*/ 104 w 112"/>
              <a:gd name="T75" fmla="*/ 96 h 128"/>
              <a:gd name="T76" fmla="*/ 92 w 112"/>
              <a:gd name="T77" fmla="*/ 32 h 128"/>
              <a:gd name="T78" fmla="*/ 84 w 112"/>
              <a:gd name="T79" fmla="*/ 20 h 128"/>
              <a:gd name="T80" fmla="*/ 84 w 112"/>
              <a:gd name="T81" fmla="*/ 8 h 128"/>
              <a:gd name="T82" fmla="*/ 84 w 112"/>
              <a:gd name="T83" fmla="*/ 8 h 128"/>
              <a:gd name="T84" fmla="*/ 104 w 112"/>
              <a:gd name="T85" fmla="*/ 32 h 128"/>
              <a:gd name="T86" fmla="*/ 92 w 112"/>
              <a:gd name="T87" fmla="*/ 32 h 128"/>
              <a:gd name="T88" fmla="*/ 84 w 112"/>
              <a:gd name="T89" fmla="*/ 56 h 128"/>
              <a:gd name="T90" fmla="*/ 48 w 112"/>
              <a:gd name="T91" fmla="*/ 56 h 128"/>
              <a:gd name="T92" fmla="*/ 44 w 112"/>
              <a:gd name="T93" fmla="*/ 60 h 128"/>
              <a:gd name="T94" fmla="*/ 48 w 112"/>
              <a:gd name="T95" fmla="*/ 64 h 128"/>
              <a:gd name="T96" fmla="*/ 84 w 112"/>
              <a:gd name="T97" fmla="*/ 64 h 128"/>
              <a:gd name="T98" fmla="*/ 88 w 112"/>
              <a:gd name="T99" fmla="*/ 60 h 128"/>
              <a:gd name="T100" fmla="*/ 84 w 112"/>
              <a:gd name="T101" fmla="*/ 56 h 128"/>
              <a:gd name="T102" fmla="*/ 84 w 112"/>
              <a:gd name="T103" fmla="*/ 76 h 128"/>
              <a:gd name="T104" fmla="*/ 48 w 112"/>
              <a:gd name="T105" fmla="*/ 76 h 128"/>
              <a:gd name="T106" fmla="*/ 44 w 112"/>
              <a:gd name="T107" fmla="*/ 80 h 128"/>
              <a:gd name="T108" fmla="*/ 48 w 112"/>
              <a:gd name="T109" fmla="*/ 84 h 128"/>
              <a:gd name="T110" fmla="*/ 84 w 112"/>
              <a:gd name="T111" fmla="*/ 84 h 128"/>
              <a:gd name="T112" fmla="*/ 88 w 112"/>
              <a:gd name="T113" fmla="*/ 80 h 128"/>
              <a:gd name="T114" fmla="*/ 84 w 112"/>
              <a:gd name="T115"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28">
                <a:moveTo>
                  <a:pt x="84" y="0"/>
                </a:moveTo>
                <a:cubicBezTo>
                  <a:pt x="84" y="0"/>
                  <a:pt x="36" y="0"/>
                  <a:pt x="36" y="0"/>
                </a:cubicBezTo>
                <a:cubicBezTo>
                  <a:pt x="28" y="0"/>
                  <a:pt x="20" y="7"/>
                  <a:pt x="20" y="15"/>
                </a:cubicBezTo>
                <a:cubicBezTo>
                  <a:pt x="20" y="16"/>
                  <a:pt x="20" y="16"/>
                  <a:pt x="20" y="16"/>
                </a:cubicBezTo>
                <a:cubicBezTo>
                  <a:pt x="15" y="16"/>
                  <a:pt x="15" y="16"/>
                  <a:pt x="15" y="16"/>
                </a:cubicBezTo>
                <a:cubicBezTo>
                  <a:pt x="7" y="16"/>
                  <a:pt x="0" y="24"/>
                  <a:pt x="0" y="32"/>
                </a:cubicBezTo>
                <a:cubicBezTo>
                  <a:pt x="0" y="112"/>
                  <a:pt x="0" y="112"/>
                  <a:pt x="0" y="112"/>
                </a:cubicBezTo>
                <a:cubicBezTo>
                  <a:pt x="0" y="120"/>
                  <a:pt x="8" y="128"/>
                  <a:pt x="16" y="128"/>
                </a:cubicBezTo>
                <a:cubicBezTo>
                  <a:pt x="76" y="128"/>
                  <a:pt x="76" y="128"/>
                  <a:pt x="76" y="128"/>
                </a:cubicBezTo>
                <a:cubicBezTo>
                  <a:pt x="84" y="128"/>
                  <a:pt x="92" y="121"/>
                  <a:pt x="92" y="113"/>
                </a:cubicBezTo>
                <a:cubicBezTo>
                  <a:pt x="92" y="112"/>
                  <a:pt x="92" y="112"/>
                  <a:pt x="92" y="112"/>
                </a:cubicBezTo>
                <a:cubicBezTo>
                  <a:pt x="96" y="112"/>
                  <a:pt x="96" y="112"/>
                  <a:pt x="96" y="112"/>
                </a:cubicBezTo>
                <a:cubicBezTo>
                  <a:pt x="104" y="112"/>
                  <a:pt x="112" y="104"/>
                  <a:pt x="112" y="96"/>
                </a:cubicBezTo>
                <a:cubicBezTo>
                  <a:pt x="112" y="40"/>
                  <a:pt x="112" y="40"/>
                  <a:pt x="112" y="40"/>
                </a:cubicBezTo>
                <a:cubicBezTo>
                  <a:pt x="112" y="32"/>
                  <a:pt x="112" y="32"/>
                  <a:pt x="112" y="32"/>
                </a:cubicBezTo>
                <a:lnTo>
                  <a:pt x="84" y="0"/>
                </a:lnTo>
                <a:close/>
                <a:moveTo>
                  <a:pt x="84" y="113"/>
                </a:moveTo>
                <a:cubicBezTo>
                  <a:pt x="84" y="117"/>
                  <a:pt x="80" y="120"/>
                  <a:pt x="76" y="120"/>
                </a:cubicBezTo>
                <a:cubicBezTo>
                  <a:pt x="16" y="120"/>
                  <a:pt x="16" y="120"/>
                  <a:pt x="16" y="120"/>
                </a:cubicBezTo>
                <a:cubicBezTo>
                  <a:pt x="12" y="120"/>
                  <a:pt x="8" y="116"/>
                  <a:pt x="8" y="112"/>
                </a:cubicBezTo>
                <a:cubicBezTo>
                  <a:pt x="8" y="32"/>
                  <a:pt x="8" y="32"/>
                  <a:pt x="8" y="32"/>
                </a:cubicBezTo>
                <a:cubicBezTo>
                  <a:pt x="8" y="28"/>
                  <a:pt x="11" y="24"/>
                  <a:pt x="16" y="24"/>
                </a:cubicBezTo>
                <a:cubicBezTo>
                  <a:pt x="20" y="24"/>
                  <a:pt x="20" y="24"/>
                  <a:pt x="20" y="24"/>
                </a:cubicBezTo>
                <a:cubicBezTo>
                  <a:pt x="20" y="96"/>
                  <a:pt x="20" y="96"/>
                  <a:pt x="20" y="96"/>
                </a:cubicBezTo>
                <a:cubicBezTo>
                  <a:pt x="20" y="104"/>
                  <a:pt x="28" y="112"/>
                  <a:pt x="36" y="112"/>
                </a:cubicBezTo>
                <a:cubicBezTo>
                  <a:pt x="84" y="112"/>
                  <a:pt x="84" y="112"/>
                  <a:pt x="84" y="112"/>
                </a:cubicBezTo>
                <a:lnTo>
                  <a:pt x="84" y="113"/>
                </a:lnTo>
                <a:close/>
                <a:moveTo>
                  <a:pt x="104" y="96"/>
                </a:moveTo>
                <a:cubicBezTo>
                  <a:pt x="104" y="100"/>
                  <a:pt x="100" y="104"/>
                  <a:pt x="96" y="104"/>
                </a:cubicBezTo>
                <a:cubicBezTo>
                  <a:pt x="36" y="104"/>
                  <a:pt x="36" y="104"/>
                  <a:pt x="36" y="104"/>
                </a:cubicBezTo>
                <a:cubicBezTo>
                  <a:pt x="32" y="104"/>
                  <a:pt x="28" y="100"/>
                  <a:pt x="28" y="96"/>
                </a:cubicBezTo>
                <a:cubicBezTo>
                  <a:pt x="28" y="16"/>
                  <a:pt x="28" y="16"/>
                  <a:pt x="28" y="16"/>
                </a:cubicBezTo>
                <a:cubicBezTo>
                  <a:pt x="28" y="12"/>
                  <a:pt x="32" y="8"/>
                  <a:pt x="36" y="8"/>
                </a:cubicBezTo>
                <a:cubicBezTo>
                  <a:pt x="76" y="8"/>
                  <a:pt x="76" y="8"/>
                  <a:pt x="76" y="8"/>
                </a:cubicBezTo>
                <a:cubicBezTo>
                  <a:pt x="76" y="17"/>
                  <a:pt x="76" y="24"/>
                  <a:pt x="76" y="24"/>
                </a:cubicBezTo>
                <a:cubicBezTo>
                  <a:pt x="76" y="32"/>
                  <a:pt x="83" y="40"/>
                  <a:pt x="92" y="40"/>
                </a:cubicBezTo>
                <a:cubicBezTo>
                  <a:pt x="92" y="40"/>
                  <a:pt x="96" y="40"/>
                  <a:pt x="104" y="40"/>
                </a:cubicBezTo>
                <a:lnTo>
                  <a:pt x="104" y="96"/>
                </a:lnTo>
                <a:close/>
                <a:moveTo>
                  <a:pt x="92" y="32"/>
                </a:moveTo>
                <a:cubicBezTo>
                  <a:pt x="88" y="32"/>
                  <a:pt x="84" y="24"/>
                  <a:pt x="84" y="20"/>
                </a:cubicBezTo>
                <a:cubicBezTo>
                  <a:pt x="84" y="20"/>
                  <a:pt x="84" y="16"/>
                  <a:pt x="84" y="8"/>
                </a:cubicBezTo>
                <a:cubicBezTo>
                  <a:pt x="84" y="8"/>
                  <a:pt x="84" y="8"/>
                  <a:pt x="84" y="8"/>
                </a:cubicBezTo>
                <a:cubicBezTo>
                  <a:pt x="104" y="32"/>
                  <a:pt x="104" y="32"/>
                  <a:pt x="104" y="32"/>
                </a:cubicBezTo>
                <a:lnTo>
                  <a:pt x="92" y="32"/>
                </a:lnTo>
                <a:close/>
                <a:moveTo>
                  <a:pt x="84" y="56"/>
                </a:moveTo>
                <a:cubicBezTo>
                  <a:pt x="48" y="56"/>
                  <a:pt x="48" y="56"/>
                  <a:pt x="48" y="56"/>
                </a:cubicBezTo>
                <a:cubicBezTo>
                  <a:pt x="46" y="56"/>
                  <a:pt x="44" y="58"/>
                  <a:pt x="44" y="60"/>
                </a:cubicBezTo>
                <a:cubicBezTo>
                  <a:pt x="44" y="62"/>
                  <a:pt x="46" y="64"/>
                  <a:pt x="48" y="64"/>
                </a:cubicBezTo>
                <a:cubicBezTo>
                  <a:pt x="84" y="64"/>
                  <a:pt x="84" y="64"/>
                  <a:pt x="84" y="64"/>
                </a:cubicBezTo>
                <a:cubicBezTo>
                  <a:pt x="86" y="64"/>
                  <a:pt x="88" y="62"/>
                  <a:pt x="88" y="60"/>
                </a:cubicBezTo>
                <a:cubicBezTo>
                  <a:pt x="88" y="58"/>
                  <a:pt x="86" y="56"/>
                  <a:pt x="84" y="56"/>
                </a:cubicBezTo>
                <a:close/>
                <a:moveTo>
                  <a:pt x="84" y="76"/>
                </a:moveTo>
                <a:cubicBezTo>
                  <a:pt x="48" y="76"/>
                  <a:pt x="48" y="76"/>
                  <a:pt x="48" y="76"/>
                </a:cubicBezTo>
                <a:cubicBezTo>
                  <a:pt x="46" y="76"/>
                  <a:pt x="44" y="78"/>
                  <a:pt x="44" y="80"/>
                </a:cubicBezTo>
                <a:cubicBezTo>
                  <a:pt x="44" y="82"/>
                  <a:pt x="46" y="84"/>
                  <a:pt x="48" y="84"/>
                </a:cubicBezTo>
                <a:cubicBezTo>
                  <a:pt x="84" y="84"/>
                  <a:pt x="84" y="84"/>
                  <a:pt x="84" y="84"/>
                </a:cubicBezTo>
                <a:cubicBezTo>
                  <a:pt x="86" y="84"/>
                  <a:pt x="88" y="82"/>
                  <a:pt x="88" y="80"/>
                </a:cubicBezTo>
                <a:cubicBezTo>
                  <a:pt x="88" y="78"/>
                  <a:pt x="86" y="76"/>
                  <a:pt x="84" y="76"/>
                </a:cubicBezTo>
                <a:close/>
              </a:path>
            </a:pathLst>
          </a:custGeom>
          <a:solidFill>
            <a:schemeClr val="bg1"/>
          </a:solidFill>
          <a:ln>
            <a:noFill/>
          </a:ln>
        </p:spPr>
        <p:txBody>
          <a:bodyPr vert="horz" wrap="square" lIns="91440" tIns="45720" rIns="91440" bIns="45720" numCol="1" anchor="t" anchorCtr="0" compatLnSpc="1"/>
          <a:lstStyle/>
          <a:p>
            <a:endParaRPr lang="zh-CN" altLang="en-US" b="1">
              <a:ln w="22225">
                <a:solidFill>
                  <a:schemeClr val="accent2"/>
                </a:solidFill>
                <a:prstDash val="solid"/>
              </a:ln>
              <a:solidFill>
                <a:schemeClr val="accent2">
                  <a:lumMod val="40000"/>
                  <a:lumOff val="60000"/>
                </a:schemeClr>
              </a:solidFill>
            </a:endParaRPr>
          </a:p>
        </p:txBody>
      </p:sp>
      <p:sp>
        <p:nvSpPr>
          <p:cNvPr id="53" name="矩形 52"/>
          <p:cNvSpPr/>
          <p:nvPr/>
        </p:nvSpPr>
        <p:spPr>
          <a:xfrm>
            <a:off x="6003949" y="2280444"/>
            <a:ext cx="94089" cy="785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矩形 66"/>
          <p:cNvSpPr/>
          <p:nvPr/>
        </p:nvSpPr>
        <p:spPr>
          <a:xfrm>
            <a:off x="6003949" y="3791744"/>
            <a:ext cx="94089" cy="7858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5">
                  <a:lumMod val="60000"/>
                  <a:lumOff val="40000"/>
                </a:schemeClr>
              </a:solidFill>
            </a:endParaRPr>
          </a:p>
        </p:txBody>
      </p:sp>
      <p:sp>
        <p:nvSpPr>
          <p:cNvPr id="68" name="Freeform 193"/>
          <p:cNvSpPr>
            <a:spLocks noEditPoints="1"/>
          </p:cNvSpPr>
          <p:nvPr/>
        </p:nvSpPr>
        <p:spPr bwMode="auto">
          <a:xfrm>
            <a:off x="6172200" y="3918324"/>
            <a:ext cx="534416" cy="532652"/>
          </a:xfrm>
          <a:custGeom>
            <a:avLst/>
            <a:gdLst>
              <a:gd name="T0" fmla="*/ 54 w 128"/>
              <a:gd name="T1" fmla="*/ 52 h 128"/>
              <a:gd name="T2" fmla="*/ 60 w 128"/>
              <a:gd name="T3" fmla="*/ 46 h 128"/>
              <a:gd name="T4" fmla="*/ 54 w 128"/>
              <a:gd name="T5" fmla="*/ 40 h 128"/>
              <a:gd name="T6" fmla="*/ 48 w 128"/>
              <a:gd name="T7" fmla="*/ 46 h 128"/>
              <a:gd name="T8" fmla="*/ 54 w 128"/>
              <a:gd name="T9" fmla="*/ 52 h 128"/>
              <a:gd name="T10" fmla="*/ 78 w 128"/>
              <a:gd name="T11" fmla="*/ 52 h 128"/>
              <a:gd name="T12" fmla="*/ 84 w 128"/>
              <a:gd name="T13" fmla="*/ 46 h 128"/>
              <a:gd name="T14" fmla="*/ 78 w 128"/>
              <a:gd name="T15" fmla="*/ 40 h 128"/>
              <a:gd name="T16" fmla="*/ 72 w 128"/>
              <a:gd name="T17" fmla="*/ 46 h 128"/>
              <a:gd name="T18" fmla="*/ 78 w 128"/>
              <a:gd name="T19" fmla="*/ 52 h 128"/>
              <a:gd name="T20" fmla="*/ 42 w 128"/>
              <a:gd name="T21" fmla="*/ 90 h 128"/>
              <a:gd name="T22" fmla="*/ 52 w 128"/>
              <a:gd name="T23" fmla="*/ 91 h 128"/>
              <a:gd name="T24" fmla="*/ 104 w 128"/>
              <a:gd name="T25" fmla="*/ 45 h 128"/>
              <a:gd name="T26" fmla="*/ 52 w 128"/>
              <a:gd name="T27" fmla="*/ 0 h 128"/>
              <a:gd name="T28" fmla="*/ 0 w 128"/>
              <a:gd name="T29" fmla="*/ 45 h 128"/>
              <a:gd name="T30" fmla="*/ 20 w 128"/>
              <a:gd name="T31" fmla="*/ 81 h 128"/>
              <a:gd name="T32" fmla="*/ 20 w 128"/>
              <a:gd name="T33" fmla="*/ 104 h 128"/>
              <a:gd name="T34" fmla="*/ 42 w 128"/>
              <a:gd name="T35" fmla="*/ 90 h 128"/>
              <a:gd name="T36" fmla="*/ 8 w 128"/>
              <a:gd name="T37" fmla="*/ 46 h 128"/>
              <a:gd name="T38" fmla="*/ 52 w 128"/>
              <a:gd name="T39" fmla="*/ 8 h 128"/>
              <a:gd name="T40" fmla="*/ 96 w 128"/>
              <a:gd name="T41" fmla="*/ 46 h 128"/>
              <a:gd name="T42" fmla="*/ 52 w 128"/>
              <a:gd name="T43" fmla="*/ 84 h 128"/>
              <a:gd name="T44" fmla="*/ 42 w 128"/>
              <a:gd name="T45" fmla="*/ 83 h 128"/>
              <a:gd name="T46" fmla="*/ 34 w 128"/>
              <a:gd name="T47" fmla="*/ 88 h 128"/>
              <a:gd name="T48" fmla="*/ 34 w 128"/>
              <a:gd name="T49" fmla="*/ 88 h 128"/>
              <a:gd name="T50" fmla="*/ 28 w 128"/>
              <a:gd name="T51" fmla="*/ 92 h 128"/>
              <a:gd name="T52" fmla="*/ 28 w 128"/>
              <a:gd name="T53" fmla="*/ 86 h 128"/>
              <a:gd name="T54" fmla="*/ 28 w 128"/>
              <a:gd name="T55" fmla="*/ 78 h 128"/>
              <a:gd name="T56" fmla="*/ 8 w 128"/>
              <a:gd name="T57" fmla="*/ 46 h 128"/>
              <a:gd name="T58" fmla="*/ 36 w 128"/>
              <a:gd name="T59" fmla="*/ 46 h 128"/>
              <a:gd name="T60" fmla="*/ 30 w 128"/>
              <a:gd name="T61" fmla="*/ 40 h 128"/>
              <a:gd name="T62" fmla="*/ 24 w 128"/>
              <a:gd name="T63" fmla="*/ 46 h 128"/>
              <a:gd name="T64" fmla="*/ 30 w 128"/>
              <a:gd name="T65" fmla="*/ 52 h 128"/>
              <a:gd name="T66" fmla="*/ 36 w 128"/>
              <a:gd name="T67" fmla="*/ 46 h 128"/>
              <a:gd name="T68" fmla="*/ 112 w 128"/>
              <a:gd name="T69" fmla="*/ 37 h 128"/>
              <a:gd name="T70" fmla="*/ 112 w 128"/>
              <a:gd name="T71" fmla="*/ 40 h 128"/>
              <a:gd name="T72" fmla="*/ 111 w 128"/>
              <a:gd name="T73" fmla="*/ 47 h 128"/>
              <a:gd name="T74" fmla="*/ 120 w 128"/>
              <a:gd name="T75" fmla="*/ 70 h 128"/>
              <a:gd name="T76" fmla="*/ 100 w 128"/>
              <a:gd name="T77" fmla="*/ 102 h 128"/>
              <a:gd name="T78" fmla="*/ 100 w 128"/>
              <a:gd name="T79" fmla="*/ 110 h 128"/>
              <a:gd name="T80" fmla="*/ 100 w 128"/>
              <a:gd name="T81" fmla="*/ 116 h 128"/>
              <a:gd name="T82" fmla="*/ 94 w 128"/>
              <a:gd name="T83" fmla="*/ 112 h 128"/>
              <a:gd name="T84" fmla="*/ 94 w 128"/>
              <a:gd name="T85" fmla="*/ 112 h 128"/>
              <a:gd name="T86" fmla="*/ 86 w 128"/>
              <a:gd name="T87" fmla="*/ 107 h 128"/>
              <a:gd name="T88" fmla="*/ 76 w 128"/>
              <a:gd name="T89" fmla="*/ 108 h 128"/>
              <a:gd name="T90" fmla="*/ 49 w 128"/>
              <a:gd name="T91" fmla="*/ 100 h 128"/>
              <a:gd name="T92" fmla="*/ 42 w 128"/>
              <a:gd name="T93" fmla="*/ 100 h 128"/>
              <a:gd name="T94" fmla="*/ 37 w 128"/>
              <a:gd name="T95" fmla="*/ 100 h 128"/>
              <a:gd name="T96" fmla="*/ 76 w 128"/>
              <a:gd name="T97" fmla="*/ 115 h 128"/>
              <a:gd name="T98" fmla="*/ 86 w 128"/>
              <a:gd name="T99" fmla="*/ 114 h 128"/>
              <a:gd name="T100" fmla="*/ 108 w 128"/>
              <a:gd name="T101" fmla="*/ 128 h 128"/>
              <a:gd name="T102" fmla="*/ 108 w 128"/>
              <a:gd name="T103" fmla="*/ 105 h 128"/>
              <a:gd name="T104" fmla="*/ 128 w 128"/>
              <a:gd name="T105" fmla="*/ 69 h 128"/>
              <a:gd name="T106" fmla="*/ 112 w 128"/>
              <a:gd name="T10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 h="128">
                <a:moveTo>
                  <a:pt x="54" y="52"/>
                </a:moveTo>
                <a:cubicBezTo>
                  <a:pt x="57" y="52"/>
                  <a:pt x="60" y="49"/>
                  <a:pt x="60" y="46"/>
                </a:cubicBezTo>
                <a:cubicBezTo>
                  <a:pt x="60" y="43"/>
                  <a:pt x="57" y="40"/>
                  <a:pt x="54" y="40"/>
                </a:cubicBezTo>
                <a:cubicBezTo>
                  <a:pt x="51" y="40"/>
                  <a:pt x="48" y="43"/>
                  <a:pt x="48" y="46"/>
                </a:cubicBezTo>
                <a:cubicBezTo>
                  <a:pt x="48" y="49"/>
                  <a:pt x="51" y="52"/>
                  <a:pt x="54" y="52"/>
                </a:cubicBezTo>
                <a:close/>
                <a:moveTo>
                  <a:pt x="78" y="52"/>
                </a:moveTo>
                <a:cubicBezTo>
                  <a:pt x="81" y="52"/>
                  <a:pt x="84" y="49"/>
                  <a:pt x="84" y="46"/>
                </a:cubicBezTo>
                <a:cubicBezTo>
                  <a:pt x="84" y="43"/>
                  <a:pt x="81" y="40"/>
                  <a:pt x="78" y="40"/>
                </a:cubicBezTo>
                <a:cubicBezTo>
                  <a:pt x="75" y="40"/>
                  <a:pt x="72" y="43"/>
                  <a:pt x="72" y="46"/>
                </a:cubicBezTo>
                <a:cubicBezTo>
                  <a:pt x="72" y="49"/>
                  <a:pt x="75" y="52"/>
                  <a:pt x="78" y="52"/>
                </a:cubicBezTo>
                <a:close/>
                <a:moveTo>
                  <a:pt x="42" y="90"/>
                </a:moveTo>
                <a:cubicBezTo>
                  <a:pt x="46" y="91"/>
                  <a:pt x="49" y="91"/>
                  <a:pt x="52" y="91"/>
                </a:cubicBezTo>
                <a:cubicBezTo>
                  <a:pt x="81" y="91"/>
                  <a:pt x="104" y="71"/>
                  <a:pt x="104" y="45"/>
                </a:cubicBezTo>
                <a:cubicBezTo>
                  <a:pt x="104" y="20"/>
                  <a:pt x="81" y="0"/>
                  <a:pt x="52" y="0"/>
                </a:cubicBezTo>
                <a:cubicBezTo>
                  <a:pt x="23" y="0"/>
                  <a:pt x="0" y="20"/>
                  <a:pt x="0" y="45"/>
                </a:cubicBezTo>
                <a:cubicBezTo>
                  <a:pt x="0" y="60"/>
                  <a:pt x="8" y="73"/>
                  <a:pt x="20" y="81"/>
                </a:cubicBezTo>
                <a:cubicBezTo>
                  <a:pt x="20" y="104"/>
                  <a:pt x="20" y="104"/>
                  <a:pt x="20" y="104"/>
                </a:cubicBezTo>
                <a:lnTo>
                  <a:pt x="42" y="90"/>
                </a:lnTo>
                <a:close/>
                <a:moveTo>
                  <a:pt x="8" y="46"/>
                </a:moveTo>
                <a:cubicBezTo>
                  <a:pt x="8" y="25"/>
                  <a:pt x="28" y="8"/>
                  <a:pt x="52" y="8"/>
                </a:cubicBezTo>
                <a:cubicBezTo>
                  <a:pt x="76" y="8"/>
                  <a:pt x="96" y="25"/>
                  <a:pt x="96" y="46"/>
                </a:cubicBezTo>
                <a:cubicBezTo>
                  <a:pt x="96" y="67"/>
                  <a:pt x="76" y="84"/>
                  <a:pt x="52" y="84"/>
                </a:cubicBezTo>
                <a:cubicBezTo>
                  <a:pt x="48" y="84"/>
                  <a:pt x="45" y="84"/>
                  <a:pt x="42" y="83"/>
                </a:cubicBezTo>
                <a:cubicBezTo>
                  <a:pt x="34" y="88"/>
                  <a:pt x="34" y="88"/>
                  <a:pt x="34" y="88"/>
                </a:cubicBezTo>
                <a:cubicBezTo>
                  <a:pt x="34" y="88"/>
                  <a:pt x="34" y="88"/>
                  <a:pt x="34" y="88"/>
                </a:cubicBezTo>
                <a:cubicBezTo>
                  <a:pt x="28" y="92"/>
                  <a:pt x="28" y="92"/>
                  <a:pt x="28" y="92"/>
                </a:cubicBezTo>
                <a:cubicBezTo>
                  <a:pt x="28" y="86"/>
                  <a:pt x="28" y="86"/>
                  <a:pt x="28" y="86"/>
                </a:cubicBezTo>
                <a:cubicBezTo>
                  <a:pt x="28" y="78"/>
                  <a:pt x="28" y="78"/>
                  <a:pt x="28" y="78"/>
                </a:cubicBezTo>
                <a:cubicBezTo>
                  <a:pt x="16" y="71"/>
                  <a:pt x="8" y="59"/>
                  <a:pt x="8" y="46"/>
                </a:cubicBezTo>
                <a:close/>
                <a:moveTo>
                  <a:pt x="36" y="46"/>
                </a:moveTo>
                <a:cubicBezTo>
                  <a:pt x="36" y="43"/>
                  <a:pt x="33" y="40"/>
                  <a:pt x="30" y="40"/>
                </a:cubicBezTo>
                <a:cubicBezTo>
                  <a:pt x="27" y="40"/>
                  <a:pt x="24" y="43"/>
                  <a:pt x="24" y="46"/>
                </a:cubicBezTo>
                <a:cubicBezTo>
                  <a:pt x="24" y="49"/>
                  <a:pt x="27" y="52"/>
                  <a:pt x="30" y="52"/>
                </a:cubicBezTo>
                <a:cubicBezTo>
                  <a:pt x="33" y="52"/>
                  <a:pt x="36" y="49"/>
                  <a:pt x="36" y="46"/>
                </a:cubicBezTo>
                <a:close/>
                <a:moveTo>
                  <a:pt x="112" y="37"/>
                </a:moveTo>
                <a:cubicBezTo>
                  <a:pt x="112" y="38"/>
                  <a:pt x="112" y="39"/>
                  <a:pt x="112" y="40"/>
                </a:cubicBezTo>
                <a:cubicBezTo>
                  <a:pt x="112" y="43"/>
                  <a:pt x="112" y="45"/>
                  <a:pt x="111" y="47"/>
                </a:cubicBezTo>
                <a:cubicBezTo>
                  <a:pt x="117" y="54"/>
                  <a:pt x="120" y="62"/>
                  <a:pt x="120" y="70"/>
                </a:cubicBezTo>
                <a:cubicBezTo>
                  <a:pt x="120" y="83"/>
                  <a:pt x="112" y="95"/>
                  <a:pt x="100" y="102"/>
                </a:cubicBezTo>
                <a:cubicBezTo>
                  <a:pt x="100" y="110"/>
                  <a:pt x="100" y="110"/>
                  <a:pt x="100" y="110"/>
                </a:cubicBezTo>
                <a:cubicBezTo>
                  <a:pt x="100" y="116"/>
                  <a:pt x="100" y="116"/>
                  <a:pt x="100" y="116"/>
                </a:cubicBezTo>
                <a:cubicBezTo>
                  <a:pt x="94" y="112"/>
                  <a:pt x="94" y="112"/>
                  <a:pt x="94" y="112"/>
                </a:cubicBezTo>
                <a:cubicBezTo>
                  <a:pt x="94" y="112"/>
                  <a:pt x="94" y="112"/>
                  <a:pt x="94" y="112"/>
                </a:cubicBezTo>
                <a:cubicBezTo>
                  <a:pt x="86" y="107"/>
                  <a:pt x="86" y="107"/>
                  <a:pt x="86" y="107"/>
                </a:cubicBezTo>
                <a:cubicBezTo>
                  <a:pt x="83" y="108"/>
                  <a:pt x="80" y="108"/>
                  <a:pt x="76" y="108"/>
                </a:cubicBezTo>
                <a:cubicBezTo>
                  <a:pt x="66" y="108"/>
                  <a:pt x="56" y="105"/>
                  <a:pt x="49" y="100"/>
                </a:cubicBezTo>
                <a:cubicBezTo>
                  <a:pt x="46" y="100"/>
                  <a:pt x="44" y="100"/>
                  <a:pt x="42" y="100"/>
                </a:cubicBezTo>
                <a:cubicBezTo>
                  <a:pt x="40" y="100"/>
                  <a:pt x="39" y="100"/>
                  <a:pt x="37" y="100"/>
                </a:cubicBezTo>
                <a:cubicBezTo>
                  <a:pt x="47" y="109"/>
                  <a:pt x="61" y="115"/>
                  <a:pt x="76" y="115"/>
                </a:cubicBezTo>
                <a:cubicBezTo>
                  <a:pt x="79" y="115"/>
                  <a:pt x="82" y="115"/>
                  <a:pt x="86" y="114"/>
                </a:cubicBezTo>
                <a:cubicBezTo>
                  <a:pt x="108" y="128"/>
                  <a:pt x="108" y="128"/>
                  <a:pt x="108" y="128"/>
                </a:cubicBezTo>
                <a:cubicBezTo>
                  <a:pt x="108" y="105"/>
                  <a:pt x="108" y="105"/>
                  <a:pt x="108" y="105"/>
                </a:cubicBezTo>
                <a:cubicBezTo>
                  <a:pt x="120" y="97"/>
                  <a:pt x="128" y="84"/>
                  <a:pt x="128" y="69"/>
                </a:cubicBezTo>
                <a:cubicBezTo>
                  <a:pt x="128" y="57"/>
                  <a:pt x="122" y="45"/>
                  <a:pt x="112" y="37"/>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1" name="矩形 70"/>
          <p:cNvSpPr/>
          <p:nvPr/>
        </p:nvSpPr>
        <p:spPr>
          <a:xfrm>
            <a:off x="6003949" y="5304632"/>
            <a:ext cx="94089" cy="785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Freeform 163"/>
          <p:cNvSpPr>
            <a:spLocks noEditPoints="1"/>
          </p:cNvSpPr>
          <p:nvPr/>
        </p:nvSpPr>
        <p:spPr bwMode="auto">
          <a:xfrm>
            <a:off x="6175602" y="5438060"/>
            <a:ext cx="545238" cy="488476"/>
          </a:xfrm>
          <a:custGeom>
            <a:avLst/>
            <a:gdLst>
              <a:gd name="T0" fmla="*/ 107 w 134"/>
              <a:gd name="T1" fmla="*/ 16 h 120"/>
              <a:gd name="T2" fmla="*/ 91 w 134"/>
              <a:gd name="T3" fmla="*/ 0 h 120"/>
              <a:gd name="T4" fmla="*/ 43 w 134"/>
              <a:gd name="T5" fmla="*/ 0 h 120"/>
              <a:gd name="T6" fmla="*/ 27 w 134"/>
              <a:gd name="T7" fmla="*/ 16 h 120"/>
              <a:gd name="T8" fmla="*/ 3 w 134"/>
              <a:gd name="T9" fmla="*/ 32 h 120"/>
              <a:gd name="T10" fmla="*/ 27 w 134"/>
              <a:gd name="T11" fmla="*/ 56 h 120"/>
              <a:gd name="T12" fmla="*/ 30 w 134"/>
              <a:gd name="T13" fmla="*/ 56 h 120"/>
              <a:gd name="T14" fmla="*/ 63 w 134"/>
              <a:gd name="T15" fmla="*/ 88 h 120"/>
              <a:gd name="T16" fmla="*/ 63 w 134"/>
              <a:gd name="T17" fmla="*/ 112 h 120"/>
              <a:gd name="T18" fmla="*/ 51 w 134"/>
              <a:gd name="T19" fmla="*/ 112 h 120"/>
              <a:gd name="T20" fmla="*/ 47 w 134"/>
              <a:gd name="T21" fmla="*/ 116 h 120"/>
              <a:gd name="T22" fmla="*/ 51 w 134"/>
              <a:gd name="T23" fmla="*/ 120 h 120"/>
              <a:gd name="T24" fmla="*/ 83 w 134"/>
              <a:gd name="T25" fmla="*/ 120 h 120"/>
              <a:gd name="T26" fmla="*/ 87 w 134"/>
              <a:gd name="T27" fmla="*/ 116 h 120"/>
              <a:gd name="T28" fmla="*/ 83 w 134"/>
              <a:gd name="T29" fmla="*/ 112 h 120"/>
              <a:gd name="T30" fmla="*/ 71 w 134"/>
              <a:gd name="T31" fmla="*/ 112 h 120"/>
              <a:gd name="T32" fmla="*/ 71 w 134"/>
              <a:gd name="T33" fmla="*/ 88 h 120"/>
              <a:gd name="T34" fmla="*/ 104 w 134"/>
              <a:gd name="T35" fmla="*/ 56 h 120"/>
              <a:gd name="T36" fmla="*/ 107 w 134"/>
              <a:gd name="T37" fmla="*/ 56 h 120"/>
              <a:gd name="T38" fmla="*/ 131 w 134"/>
              <a:gd name="T39" fmla="*/ 32 h 120"/>
              <a:gd name="T40" fmla="*/ 107 w 134"/>
              <a:gd name="T41" fmla="*/ 16 h 120"/>
              <a:gd name="T42" fmla="*/ 27 w 134"/>
              <a:gd name="T43" fmla="*/ 48 h 120"/>
              <a:gd name="T44" fmla="*/ 11 w 134"/>
              <a:gd name="T45" fmla="*/ 32 h 120"/>
              <a:gd name="T46" fmla="*/ 27 w 134"/>
              <a:gd name="T47" fmla="*/ 24 h 120"/>
              <a:gd name="T48" fmla="*/ 27 w 134"/>
              <a:gd name="T49" fmla="*/ 48 h 120"/>
              <a:gd name="T50" fmla="*/ 99 w 134"/>
              <a:gd name="T51" fmla="*/ 40 h 120"/>
              <a:gd name="T52" fmla="*/ 67 w 134"/>
              <a:gd name="T53" fmla="*/ 80 h 120"/>
              <a:gd name="T54" fmla="*/ 35 w 134"/>
              <a:gd name="T55" fmla="*/ 40 h 120"/>
              <a:gd name="T56" fmla="*/ 35 w 134"/>
              <a:gd name="T57" fmla="*/ 16 h 120"/>
              <a:gd name="T58" fmla="*/ 43 w 134"/>
              <a:gd name="T59" fmla="*/ 8 h 120"/>
              <a:gd name="T60" fmla="*/ 91 w 134"/>
              <a:gd name="T61" fmla="*/ 8 h 120"/>
              <a:gd name="T62" fmla="*/ 99 w 134"/>
              <a:gd name="T63" fmla="*/ 16 h 120"/>
              <a:gd name="T64" fmla="*/ 99 w 134"/>
              <a:gd name="T65" fmla="*/ 40 h 120"/>
              <a:gd name="T66" fmla="*/ 107 w 134"/>
              <a:gd name="T67" fmla="*/ 48 h 120"/>
              <a:gd name="T68" fmla="*/ 107 w 134"/>
              <a:gd name="T69" fmla="*/ 24 h 120"/>
              <a:gd name="T70" fmla="*/ 123 w 134"/>
              <a:gd name="T71" fmla="*/ 32 h 120"/>
              <a:gd name="T72" fmla="*/ 107 w 134"/>
              <a:gd name="T73" fmla="*/ 4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20">
                <a:moveTo>
                  <a:pt x="107" y="16"/>
                </a:moveTo>
                <a:cubicBezTo>
                  <a:pt x="107" y="7"/>
                  <a:pt x="100" y="0"/>
                  <a:pt x="91" y="0"/>
                </a:cubicBezTo>
                <a:cubicBezTo>
                  <a:pt x="43" y="0"/>
                  <a:pt x="43" y="0"/>
                  <a:pt x="43" y="0"/>
                </a:cubicBezTo>
                <a:cubicBezTo>
                  <a:pt x="34" y="0"/>
                  <a:pt x="27" y="7"/>
                  <a:pt x="27" y="16"/>
                </a:cubicBezTo>
                <a:cubicBezTo>
                  <a:pt x="0" y="16"/>
                  <a:pt x="3" y="16"/>
                  <a:pt x="3" y="32"/>
                </a:cubicBezTo>
                <a:cubicBezTo>
                  <a:pt x="3" y="45"/>
                  <a:pt x="14" y="56"/>
                  <a:pt x="27" y="56"/>
                </a:cubicBezTo>
                <a:cubicBezTo>
                  <a:pt x="28" y="56"/>
                  <a:pt x="29" y="56"/>
                  <a:pt x="30" y="56"/>
                </a:cubicBezTo>
                <a:cubicBezTo>
                  <a:pt x="35" y="71"/>
                  <a:pt x="48" y="86"/>
                  <a:pt x="63" y="88"/>
                </a:cubicBezTo>
                <a:cubicBezTo>
                  <a:pt x="63" y="112"/>
                  <a:pt x="63" y="112"/>
                  <a:pt x="63" y="112"/>
                </a:cubicBezTo>
                <a:cubicBezTo>
                  <a:pt x="51" y="112"/>
                  <a:pt x="51" y="112"/>
                  <a:pt x="51" y="112"/>
                </a:cubicBezTo>
                <a:cubicBezTo>
                  <a:pt x="49" y="112"/>
                  <a:pt x="47" y="114"/>
                  <a:pt x="47" y="116"/>
                </a:cubicBezTo>
                <a:cubicBezTo>
                  <a:pt x="47" y="118"/>
                  <a:pt x="49" y="120"/>
                  <a:pt x="51" y="120"/>
                </a:cubicBezTo>
                <a:cubicBezTo>
                  <a:pt x="83" y="120"/>
                  <a:pt x="83" y="120"/>
                  <a:pt x="83" y="120"/>
                </a:cubicBezTo>
                <a:cubicBezTo>
                  <a:pt x="85" y="120"/>
                  <a:pt x="87" y="118"/>
                  <a:pt x="87" y="116"/>
                </a:cubicBezTo>
                <a:cubicBezTo>
                  <a:pt x="87" y="114"/>
                  <a:pt x="85" y="112"/>
                  <a:pt x="83" y="112"/>
                </a:cubicBezTo>
                <a:cubicBezTo>
                  <a:pt x="71" y="112"/>
                  <a:pt x="71" y="112"/>
                  <a:pt x="71" y="112"/>
                </a:cubicBezTo>
                <a:cubicBezTo>
                  <a:pt x="71" y="88"/>
                  <a:pt x="71" y="88"/>
                  <a:pt x="71" y="88"/>
                </a:cubicBezTo>
                <a:cubicBezTo>
                  <a:pt x="86" y="86"/>
                  <a:pt x="99" y="71"/>
                  <a:pt x="104" y="56"/>
                </a:cubicBezTo>
                <a:cubicBezTo>
                  <a:pt x="105" y="56"/>
                  <a:pt x="106" y="56"/>
                  <a:pt x="107" y="56"/>
                </a:cubicBezTo>
                <a:cubicBezTo>
                  <a:pt x="120" y="56"/>
                  <a:pt x="131" y="45"/>
                  <a:pt x="131" y="32"/>
                </a:cubicBezTo>
                <a:cubicBezTo>
                  <a:pt x="131" y="16"/>
                  <a:pt x="134" y="16"/>
                  <a:pt x="107" y="16"/>
                </a:cubicBezTo>
                <a:close/>
                <a:moveTo>
                  <a:pt x="27" y="48"/>
                </a:moveTo>
                <a:cubicBezTo>
                  <a:pt x="18" y="48"/>
                  <a:pt x="11" y="41"/>
                  <a:pt x="11" y="32"/>
                </a:cubicBezTo>
                <a:cubicBezTo>
                  <a:pt x="11" y="23"/>
                  <a:pt x="11" y="24"/>
                  <a:pt x="27" y="24"/>
                </a:cubicBezTo>
                <a:lnTo>
                  <a:pt x="27" y="48"/>
                </a:lnTo>
                <a:close/>
                <a:moveTo>
                  <a:pt x="99" y="40"/>
                </a:moveTo>
                <a:cubicBezTo>
                  <a:pt x="99" y="58"/>
                  <a:pt x="85" y="80"/>
                  <a:pt x="67" y="80"/>
                </a:cubicBezTo>
                <a:cubicBezTo>
                  <a:pt x="49" y="80"/>
                  <a:pt x="35" y="58"/>
                  <a:pt x="35" y="40"/>
                </a:cubicBezTo>
                <a:cubicBezTo>
                  <a:pt x="35" y="16"/>
                  <a:pt x="35" y="16"/>
                  <a:pt x="35" y="16"/>
                </a:cubicBezTo>
                <a:cubicBezTo>
                  <a:pt x="35" y="12"/>
                  <a:pt x="39" y="8"/>
                  <a:pt x="43" y="8"/>
                </a:cubicBezTo>
                <a:cubicBezTo>
                  <a:pt x="91" y="8"/>
                  <a:pt x="91" y="8"/>
                  <a:pt x="91" y="8"/>
                </a:cubicBezTo>
                <a:cubicBezTo>
                  <a:pt x="95" y="8"/>
                  <a:pt x="99" y="12"/>
                  <a:pt x="99" y="16"/>
                </a:cubicBezTo>
                <a:lnTo>
                  <a:pt x="99" y="40"/>
                </a:lnTo>
                <a:close/>
                <a:moveTo>
                  <a:pt x="107" y="48"/>
                </a:moveTo>
                <a:cubicBezTo>
                  <a:pt x="107" y="24"/>
                  <a:pt x="107" y="24"/>
                  <a:pt x="107" y="24"/>
                </a:cubicBezTo>
                <a:cubicBezTo>
                  <a:pt x="123" y="24"/>
                  <a:pt x="123" y="23"/>
                  <a:pt x="123" y="32"/>
                </a:cubicBezTo>
                <a:cubicBezTo>
                  <a:pt x="123" y="41"/>
                  <a:pt x="116" y="48"/>
                  <a:pt x="107" y="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3" name="矩形 72"/>
          <p:cNvSpPr/>
          <p:nvPr/>
        </p:nvSpPr>
        <p:spPr>
          <a:xfrm>
            <a:off x="5938837" y="6819900"/>
            <a:ext cx="314325" cy="3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2646" y="-971671"/>
            <a:ext cx="3698708" cy="2465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63" presetClass="path" presetSubtype="0" accel="50000" decel="50000" fill="hold" grpId="1" nodeType="withEffect">
                                  <p:stCondLst>
                                    <p:cond delay="0"/>
                                  </p:stCondLst>
                                  <p:childTnLst>
                                    <p:animMotion origin="layout" path="M 4.375E-6 -4.07407E-6 L 0.04869 -4.07407E-6 " pathEditMode="relative" rAng="0" ptsTypes="AA">
                                      <p:cBhvr>
                                        <p:cTn id="12" dur="500" fill="hold"/>
                                        <p:tgtEl>
                                          <p:spTgt spid="30"/>
                                        </p:tgtEl>
                                        <p:attrNameLst>
                                          <p:attrName>ppt_x</p:attrName>
                                          <p:attrName>ppt_y</p:attrName>
                                        </p:attrNameLst>
                                      </p:cBhvr>
                                      <p:rCtr x="2435" y="0"/>
                                    </p:animMotion>
                                  </p:childTnLst>
                                </p:cTn>
                              </p:par>
                              <p:par>
                                <p:cTn id="13" presetID="6" presetClass="emph" presetSubtype="0" accel="50000" decel="50000" fill="hold" grpId="2" nodeType="withEffect">
                                  <p:stCondLst>
                                    <p:cond delay="0"/>
                                  </p:stCondLst>
                                  <p:childTnLst>
                                    <p:animScale>
                                      <p:cBhvr>
                                        <p:cTn id="14" dur="500" fill="hold"/>
                                        <p:tgtEl>
                                          <p:spTgt spid="30"/>
                                        </p:tgtEl>
                                      </p:cBhvr>
                                      <p:by x="150000" y="150000"/>
                                      <p:to x="100000" y="100000"/>
                                    </p:animScale>
                                  </p:childTnLst>
                                </p:cTn>
                              </p:par>
                              <p:par>
                                <p:cTn id="15" presetID="63" presetClass="path" presetSubtype="0" accel="50000" decel="50000" fill="hold" grpId="1" nodeType="withEffect">
                                  <p:stCondLst>
                                    <p:cond delay="0"/>
                                  </p:stCondLst>
                                  <p:childTnLst>
                                    <p:animMotion origin="layout" path="M -0.0487 -4.07407E-6 L -2.08333E-6 -4.07407E-6 " pathEditMode="relative" rAng="0" ptsTypes="AA">
                                      <p:cBhvr>
                                        <p:cTn id="16" dur="500" fill="hold"/>
                                        <p:tgtEl>
                                          <p:spTgt spid="31"/>
                                        </p:tgtEl>
                                        <p:attrNameLst>
                                          <p:attrName>ppt_x</p:attrName>
                                          <p:attrName>ppt_y</p:attrName>
                                        </p:attrNameLst>
                                      </p:cBhvr>
                                      <p:rCtr x="2435" y="0"/>
                                    </p:animMotion>
                                  </p:childTnLst>
                                </p:cTn>
                              </p:par>
                              <p:par>
                                <p:cTn id="17" presetID="6" presetClass="emph" presetSubtype="0" accel="50000" decel="50000" fill="hold" grpId="2" nodeType="withEffect">
                                  <p:stCondLst>
                                    <p:cond delay="0"/>
                                  </p:stCondLst>
                                  <p:childTnLst>
                                    <p:animScale>
                                      <p:cBhvr>
                                        <p:cTn id="18" dur="500" fill="hold"/>
                                        <p:tgtEl>
                                          <p:spTgt spid="31"/>
                                        </p:tgtEl>
                                      </p:cBhvr>
                                      <p:by x="150000" y="150000"/>
                                      <p:from x="100000" y="100000"/>
                                      <p:to x="100000" y="100000"/>
                                    </p:animScale>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3" nodeType="clickEffect">
                                  <p:stCondLst>
                                    <p:cond delay="0"/>
                                  </p:stCondLst>
                                  <p:childTnLst>
                                    <p:animEffect transition="out" filter="fade">
                                      <p:cBhvr>
                                        <p:cTn id="22" dur="500"/>
                                        <p:tgtEl>
                                          <p:spTgt spid="31"/>
                                        </p:tgtEl>
                                      </p:cBhvr>
                                    </p:animEffect>
                                    <p:set>
                                      <p:cBhvr>
                                        <p:cTn id="23" dur="1" fill="hold">
                                          <p:stCondLst>
                                            <p:cond delay="499"/>
                                          </p:stCondLst>
                                        </p:cTn>
                                        <p:tgtEl>
                                          <p:spTgt spid="31"/>
                                        </p:tgtEl>
                                        <p:attrNameLst>
                                          <p:attrName>style.visibility</p:attrName>
                                        </p:attrNameLst>
                                      </p:cBhvr>
                                      <p:to>
                                        <p:strVal val="hidden"/>
                                      </p:to>
                                    </p:set>
                                  </p:childTnLst>
                                </p:cTn>
                              </p:par>
                              <p:par>
                                <p:cTn id="24" presetID="10" presetClass="entr" presetSubtype="0" fill="hold" grpId="3"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63" presetClass="path" presetSubtype="0" accel="50000" decel="50000" fill="hold" grpId="4" nodeType="withEffect">
                                  <p:stCondLst>
                                    <p:cond delay="0"/>
                                  </p:stCondLst>
                                  <p:childTnLst>
                                    <p:animMotion origin="layout" path="M -2.08333E-6 -4.07407E-6 L -0.0487 -4.07407E-6 " pathEditMode="relative" rAng="0" ptsTypes="AA">
                                      <p:cBhvr>
                                        <p:cTn id="28" dur="500" fill="hold"/>
                                        <p:tgtEl>
                                          <p:spTgt spid="31"/>
                                        </p:tgtEl>
                                        <p:attrNameLst>
                                          <p:attrName>ppt_x</p:attrName>
                                          <p:attrName>ppt_y</p:attrName>
                                        </p:attrNameLst>
                                      </p:cBhvr>
                                      <p:rCtr x="-2435" y="0"/>
                                    </p:animMotion>
                                  </p:childTnLst>
                                </p:cTn>
                              </p:par>
                              <p:par>
                                <p:cTn id="29" presetID="6" presetClass="emph" presetSubtype="0" accel="50000" decel="50000" fill="hold" grpId="5" nodeType="withEffect">
                                  <p:stCondLst>
                                    <p:cond delay="0"/>
                                  </p:stCondLst>
                                  <p:childTnLst>
                                    <p:animScale>
                                      <p:cBhvr>
                                        <p:cTn id="30" dur="500" fill="hold"/>
                                        <p:tgtEl>
                                          <p:spTgt spid="31"/>
                                        </p:tgtEl>
                                      </p:cBhvr>
                                      <p:by x="150000" y="150000"/>
                                      <p:to x="100000" y="100000"/>
                                    </p:animScale>
                                  </p:childTnLst>
                                </p:cTn>
                              </p:par>
                              <p:par>
                                <p:cTn id="31" presetID="63" presetClass="path" presetSubtype="0" accel="50000" decel="50000" fill="hold" grpId="4" nodeType="withEffect">
                                  <p:stCondLst>
                                    <p:cond delay="0"/>
                                  </p:stCondLst>
                                  <p:childTnLst>
                                    <p:animMotion origin="layout" path="M 0.04869 -4.07407E-6 L 4.375E-6 -4.07407E-6 " pathEditMode="relative" rAng="0" ptsTypes="AA">
                                      <p:cBhvr>
                                        <p:cTn id="32" dur="500" fill="hold"/>
                                        <p:tgtEl>
                                          <p:spTgt spid="30"/>
                                        </p:tgtEl>
                                        <p:attrNameLst>
                                          <p:attrName>ppt_x</p:attrName>
                                          <p:attrName>ppt_y</p:attrName>
                                        </p:attrNameLst>
                                      </p:cBhvr>
                                      <p:rCtr x="-2435" y="0"/>
                                    </p:animMotion>
                                  </p:childTnLst>
                                </p:cTn>
                              </p:par>
                              <p:par>
                                <p:cTn id="33" presetID="6" presetClass="emph" presetSubtype="0" accel="50000" decel="50000" fill="hold" grpId="5" nodeType="withEffect">
                                  <p:stCondLst>
                                    <p:cond delay="0"/>
                                  </p:stCondLst>
                                  <p:childTnLst>
                                    <p:animScale>
                                      <p:cBhvr>
                                        <p:cTn id="34" dur="500" fill="hold"/>
                                        <p:tgtEl>
                                          <p:spTgt spid="30"/>
                                        </p:tgtEl>
                                      </p:cBhvr>
                                      <p:by x="150000" y="150000"/>
                                      <p:from x="100000" y="100000"/>
                                      <p:to x="100000" y="100000"/>
                                    </p:animScale>
                                  </p:childTnLst>
                                </p:cTn>
                              </p:par>
                              <p:par>
                                <p:cTn id="35" presetID="1" presetClass="emph" presetSubtype="2" fill="hold" nodeType="withEffect">
                                  <p:stCondLst>
                                    <p:cond delay="0"/>
                                  </p:stCondLst>
                                  <p:childTnLst>
                                    <p:animClr clrSpc="rgb" dir="cw">
                                      <p:cBhvr>
                                        <p:cTn id="36" dur="500" fill="hold"/>
                                        <p:tgtEl>
                                          <p:spTgt spid="34"/>
                                        </p:tgtEl>
                                        <p:attrNameLst>
                                          <p:attrName>fillcolor</p:attrName>
                                        </p:attrNameLst>
                                      </p:cBhvr>
                                      <p:to>
                                        <a:srgbClr val="F19F00"/>
                                      </p:to>
                                    </p:animClr>
                                    <p:set>
                                      <p:cBhvr>
                                        <p:cTn id="37" dur="500" fill="hold"/>
                                        <p:tgtEl>
                                          <p:spTgt spid="34"/>
                                        </p:tgtEl>
                                        <p:attrNameLst>
                                          <p:attrName>fill.type</p:attrName>
                                        </p:attrNameLst>
                                      </p:cBhvr>
                                      <p:to>
                                        <p:strVal val="solid"/>
                                      </p:to>
                                    </p:set>
                                    <p:set>
                                      <p:cBhvr>
                                        <p:cTn id="38" dur="500" fill="hold"/>
                                        <p:tgtEl>
                                          <p:spTgt spid="34"/>
                                        </p:tgtEl>
                                        <p:attrNameLst>
                                          <p:attrName>fill.on</p:attrName>
                                        </p:attrNameLst>
                                      </p:cBhvr>
                                      <p:to>
                                        <p:strVal val="true"/>
                                      </p:to>
                                    </p:set>
                                  </p:childTnLst>
                                </p:cTn>
                              </p:par>
                              <p:par>
                                <p:cTn id="39" presetID="10" presetClass="exit" presetSubtype="0" fill="hold" grpId="0" nodeType="withEffect">
                                  <p:stCondLst>
                                    <p:cond delay="0"/>
                                  </p:stCondLst>
                                  <p:childTnLst>
                                    <p:animEffect transition="out" filter="fade">
                                      <p:cBhvr>
                                        <p:cTn id="40" dur="500"/>
                                        <p:tgtEl>
                                          <p:spTgt spid="40"/>
                                        </p:tgtEl>
                                      </p:cBhvr>
                                    </p:animEffect>
                                    <p:set>
                                      <p:cBhvr>
                                        <p:cTn id="41" dur="1" fill="hold">
                                          <p:stCondLst>
                                            <p:cond delay="499"/>
                                          </p:stCondLst>
                                        </p:cTn>
                                        <p:tgtEl>
                                          <p:spTgt spid="4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63" presetClass="path" presetSubtype="0" accel="50000" decel="50000" fill="hold" grpId="1" nodeType="withEffect">
                                  <p:stCondLst>
                                    <p:cond delay="0"/>
                                  </p:stCondLst>
                                  <p:childTnLst>
                                    <p:animMotion origin="layout" path="M 4.375E-6 -4.07407E-6 L 0.04869 -4.07407E-6 " pathEditMode="relative" rAng="0" ptsTypes="AA">
                                      <p:cBhvr>
                                        <p:cTn id="46" dur="500" fill="hold"/>
                                        <p:tgtEl>
                                          <p:spTgt spid="40"/>
                                        </p:tgtEl>
                                        <p:attrNameLst>
                                          <p:attrName>ppt_x</p:attrName>
                                          <p:attrName>ppt_y</p:attrName>
                                        </p:attrNameLst>
                                      </p:cBhvr>
                                      <p:rCtr x="2435" y="0"/>
                                    </p:animMotion>
                                  </p:childTnLst>
                                </p:cTn>
                              </p:par>
                              <p:par>
                                <p:cTn id="47" presetID="6" presetClass="emph" presetSubtype="0" accel="50000" decel="50000" fill="hold" grpId="2" nodeType="withEffect">
                                  <p:stCondLst>
                                    <p:cond delay="0"/>
                                  </p:stCondLst>
                                  <p:childTnLst>
                                    <p:animScale>
                                      <p:cBhvr>
                                        <p:cTn id="48" dur="500" fill="hold"/>
                                        <p:tgtEl>
                                          <p:spTgt spid="40"/>
                                        </p:tgtEl>
                                      </p:cBhvr>
                                      <p:by x="150000" y="150000"/>
                                      <p:to x="100000" y="100000"/>
                                    </p:animScale>
                                  </p:childTnLst>
                                </p:cTn>
                              </p:par>
                              <p:par>
                                <p:cTn id="49" presetID="63" presetClass="path" presetSubtype="0" accel="50000" decel="50000" fill="hold" grpId="1" nodeType="withEffect">
                                  <p:stCondLst>
                                    <p:cond delay="0"/>
                                  </p:stCondLst>
                                  <p:childTnLst>
                                    <p:animMotion origin="layout" path="M -0.0487 -4.81481E-6 L -2.08333E-6 -4.81481E-6 " pathEditMode="relative" rAng="0" ptsTypes="AA">
                                      <p:cBhvr>
                                        <p:cTn id="50" dur="500" fill="hold"/>
                                        <p:tgtEl>
                                          <p:spTgt spid="38"/>
                                        </p:tgtEl>
                                        <p:attrNameLst>
                                          <p:attrName>ppt_x</p:attrName>
                                          <p:attrName>ppt_y</p:attrName>
                                        </p:attrNameLst>
                                      </p:cBhvr>
                                      <p:rCtr x="2435" y="0"/>
                                    </p:animMotion>
                                  </p:childTnLst>
                                </p:cTn>
                              </p:par>
                              <p:par>
                                <p:cTn id="51" presetID="6" presetClass="emph" presetSubtype="0" accel="50000" decel="50000" fill="hold" grpId="2" nodeType="withEffect">
                                  <p:stCondLst>
                                    <p:cond delay="0"/>
                                  </p:stCondLst>
                                  <p:childTnLst>
                                    <p:animScale>
                                      <p:cBhvr>
                                        <p:cTn id="52" dur="500" fill="hold"/>
                                        <p:tgtEl>
                                          <p:spTgt spid="38"/>
                                        </p:tgtEl>
                                      </p:cBhvr>
                                      <p:by x="150000" y="150000"/>
                                      <p:from x="100000" y="100000"/>
                                      <p:to x="100000" y="100000"/>
                                    </p:animScale>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3" nodeType="clickEffect">
                                  <p:stCondLst>
                                    <p:cond delay="0"/>
                                  </p:stCondLst>
                                  <p:childTnLst>
                                    <p:animEffect transition="out" filter="fade">
                                      <p:cBhvr>
                                        <p:cTn id="56" dur="500"/>
                                        <p:tgtEl>
                                          <p:spTgt spid="38"/>
                                        </p:tgtEl>
                                      </p:cBhvr>
                                    </p:animEffect>
                                    <p:set>
                                      <p:cBhvr>
                                        <p:cTn id="57" dur="1" fill="hold">
                                          <p:stCondLst>
                                            <p:cond delay="499"/>
                                          </p:stCondLst>
                                        </p:cTn>
                                        <p:tgtEl>
                                          <p:spTgt spid="38"/>
                                        </p:tgtEl>
                                        <p:attrNameLst>
                                          <p:attrName>style.visibility</p:attrName>
                                        </p:attrNameLst>
                                      </p:cBhvr>
                                      <p:to>
                                        <p:strVal val="hidden"/>
                                      </p:to>
                                    </p:set>
                                  </p:childTnLst>
                                </p:cTn>
                              </p:par>
                              <p:par>
                                <p:cTn id="58" presetID="10" presetClass="entr" presetSubtype="0" fill="hold" grpId="3"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63" presetClass="path" presetSubtype="0" accel="50000" decel="50000" fill="hold" grpId="4" nodeType="withEffect">
                                  <p:stCondLst>
                                    <p:cond delay="0"/>
                                  </p:stCondLst>
                                  <p:childTnLst>
                                    <p:animMotion origin="layout" path="M -2.08333E-6 -4.81481E-6 L -0.0487 -4.81481E-6 " pathEditMode="relative" rAng="0" ptsTypes="AA">
                                      <p:cBhvr>
                                        <p:cTn id="62" dur="500" fill="hold"/>
                                        <p:tgtEl>
                                          <p:spTgt spid="38"/>
                                        </p:tgtEl>
                                        <p:attrNameLst>
                                          <p:attrName>ppt_x</p:attrName>
                                          <p:attrName>ppt_y</p:attrName>
                                        </p:attrNameLst>
                                      </p:cBhvr>
                                      <p:rCtr x="-2435" y="0"/>
                                    </p:animMotion>
                                  </p:childTnLst>
                                </p:cTn>
                              </p:par>
                              <p:par>
                                <p:cTn id="63" presetID="6" presetClass="emph" presetSubtype="0" accel="50000" decel="50000" fill="hold" grpId="5" nodeType="withEffect">
                                  <p:stCondLst>
                                    <p:cond delay="0"/>
                                  </p:stCondLst>
                                  <p:childTnLst>
                                    <p:animScale>
                                      <p:cBhvr>
                                        <p:cTn id="64" dur="500" fill="hold"/>
                                        <p:tgtEl>
                                          <p:spTgt spid="38"/>
                                        </p:tgtEl>
                                      </p:cBhvr>
                                      <p:by x="150000" y="150000"/>
                                      <p:to x="100000" y="100000"/>
                                    </p:animScale>
                                  </p:childTnLst>
                                </p:cTn>
                              </p:par>
                              <p:par>
                                <p:cTn id="65" presetID="63" presetClass="path" presetSubtype="0" accel="50000" decel="50000" fill="hold" grpId="4" nodeType="withEffect">
                                  <p:stCondLst>
                                    <p:cond delay="0"/>
                                  </p:stCondLst>
                                  <p:childTnLst>
                                    <p:animMotion origin="layout" path="M 0.04869 -4.07407E-6 L 4.375E-6 -4.07407E-6 " pathEditMode="relative" rAng="0" ptsTypes="AA">
                                      <p:cBhvr>
                                        <p:cTn id="66" dur="500" fill="hold"/>
                                        <p:tgtEl>
                                          <p:spTgt spid="40"/>
                                        </p:tgtEl>
                                        <p:attrNameLst>
                                          <p:attrName>ppt_x</p:attrName>
                                          <p:attrName>ppt_y</p:attrName>
                                        </p:attrNameLst>
                                      </p:cBhvr>
                                      <p:rCtr x="-2435" y="0"/>
                                    </p:animMotion>
                                  </p:childTnLst>
                                </p:cTn>
                              </p:par>
                              <p:par>
                                <p:cTn id="67" presetID="6" presetClass="emph" presetSubtype="0" accel="50000" decel="50000" fill="hold" grpId="5" nodeType="withEffect">
                                  <p:stCondLst>
                                    <p:cond delay="0"/>
                                  </p:stCondLst>
                                  <p:childTnLst>
                                    <p:animScale>
                                      <p:cBhvr>
                                        <p:cTn id="68" dur="500" fill="hold"/>
                                        <p:tgtEl>
                                          <p:spTgt spid="40"/>
                                        </p:tgtEl>
                                      </p:cBhvr>
                                      <p:by x="150000" y="150000"/>
                                      <p:from x="100000" y="100000"/>
                                      <p:to x="100000" y="100000"/>
                                    </p:animScale>
                                  </p:childTnLst>
                                </p:cTn>
                              </p:par>
                              <p:par>
                                <p:cTn id="69" presetID="1" presetClass="emph" presetSubtype="2" fill="hold" nodeType="withEffect">
                                  <p:stCondLst>
                                    <p:cond delay="0"/>
                                  </p:stCondLst>
                                  <p:childTnLst>
                                    <p:animClr clrSpc="rgb" dir="cw">
                                      <p:cBhvr>
                                        <p:cTn id="70" dur="500" fill="hold"/>
                                        <p:tgtEl>
                                          <p:spTgt spid="33"/>
                                        </p:tgtEl>
                                        <p:attrNameLst>
                                          <p:attrName>fillcolor</p:attrName>
                                        </p:attrNameLst>
                                      </p:cBhvr>
                                      <p:to>
                                        <a:srgbClr val="976860"/>
                                      </p:to>
                                    </p:animClr>
                                    <p:set>
                                      <p:cBhvr>
                                        <p:cTn id="71" dur="500" fill="hold"/>
                                        <p:tgtEl>
                                          <p:spTgt spid="33"/>
                                        </p:tgtEl>
                                        <p:attrNameLst>
                                          <p:attrName>fill.type</p:attrName>
                                        </p:attrNameLst>
                                      </p:cBhvr>
                                      <p:to>
                                        <p:strVal val="solid"/>
                                      </p:to>
                                    </p:set>
                                    <p:set>
                                      <p:cBhvr>
                                        <p:cTn id="72" dur="500" fill="hold"/>
                                        <p:tgtEl>
                                          <p:spTgt spid="33"/>
                                        </p:tgtEl>
                                        <p:attrNameLst>
                                          <p:attrName>fill.on</p:attrName>
                                        </p:attrNameLst>
                                      </p:cBhvr>
                                      <p:to>
                                        <p:strVal val="true"/>
                                      </p:to>
                                    </p:set>
                                  </p:childTnLst>
                                </p:cTn>
                              </p:par>
                              <p:par>
                                <p:cTn id="73" presetID="10" presetClass="exit" presetSubtype="0" fill="hold" grpId="0" nodeType="withEffect">
                                  <p:stCondLst>
                                    <p:cond delay="0"/>
                                  </p:stCondLst>
                                  <p:childTnLst>
                                    <p:animEffect transition="out" filter="fade">
                                      <p:cBhvr>
                                        <p:cTn id="74" dur="500"/>
                                        <p:tgtEl>
                                          <p:spTgt spid="66"/>
                                        </p:tgtEl>
                                      </p:cBhvr>
                                    </p:animEffect>
                                    <p:set>
                                      <p:cBhvr>
                                        <p:cTn id="75" dur="1" fill="hold">
                                          <p:stCondLst>
                                            <p:cond delay="499"/>
                                          </p:stCondLst>
                                        </p:cTn>
                                        <p:tgtEl>
                                          <p:spTgt spid="66"/>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childTnLst>
                                </p:cTn>
                              </p:par>
                              <p:par>
                                <p:cTn id="79" presetID="63" presetClass="path" presetSubtype="0" accel="50000" decel="50000" fill="hold" grpId="1" nodeType="withEffect">
                                  <p:stCondLst>
                                    <p:cond delay="0"/>
                                  </p:stCondLst>
                                  <p:childTnLst>
                                    <p:animMotion origin="layout" path="M 4.375E-6 -4.07407E-6 L 0.04869 -4.07407E-6 " pathEditMode="relative" rAng="0" ptsTypes="AA">
                                      <p:cBhvr>
                                        <p:cTn id="80" dur="500" fill="hold"/>
                                        <p:tgtEl>
                                          <p:spTgt spid="66"/>
                                        </p:tgtEl>
                                        <p:attrNameLst>
                                          <p:attrName>ppt_x</p:attrName>
                                          <p:attrName>ppt_y</p:attrName>
                                        </p:attrNameLst>
                                      </p:cBhvr>
                                      <p:rCtr x="2435" y="0"/>
                                    </p:animMotion>
                                  </p:childTnLst>
                                </p:cTn>
                              </p:par>
                              <p:par>
                                <p:cTn id="81" presetID="6" presetClass="emph" presetSubtype="0" accel="50000" decel="50000" fill="hold" grpId="2" nodeType="withEffect">
                                  <p:stCondLst>
                                    <p:cond delay="0"/>
                                  </p:stCondLst>
                                  <p:childTnLst>
                                    <p:animScale>
                                      <p:cBhvr>
                                        <p:cTn id="82" dur="500" fill="hold"/>
                                        <p:tgtEl>
                                          <p:spTgt spid="66"/>
                                        </p:tgtEl>
                                      </p:cBhvr>
                                      <p:by x="150000" y="150000"/>
                                      <p:to x="100000" y="100000"/>
                                    </p:animScale>
                                  </p:childTnLst>
                                </p:cTn>
                              </p:par>
                              <p:par>
                                <p:cTn id="83" presetID="63" presetClass="path" presetSubtype="0" accel="50000" decel="50000" fill="hold" grpId="1" nodeType="withEffect">
                                  <p:stCondLst>
                                    <p:cond delay="0"/>
                                  </p:stCondLst>
                                  <p:childTnLst>
                                    <p:animMotion origin="layout" path="M -0.0487 -4.07407E-6 L -2.08333E-6 -4.07407E-6 " pathEditMode="relative" rAng="0" ptsTypes="AA">
                                      <p:cBhvr>
                                        <p:cTn id="84" dur="500" fill="hold"/>
                                        <p:tgtEl>
                                          <p:spTgt spid="65"/>
                                        </p:tgtEl>
                                        <p:attrNameLst>
                                          <p:attrName>ppt_x</p:attrName>
                                          <p:attrName>ppt_y</p:attrName>
                                        </p:attrNameLst>
                                      </p:cBhvr>
                                      <p:rCtr x="2435" y="0"/>
                                    </p:animMotion>
                                  </p:childTnLst>
                                </p:cTn>
                              </p:par>
                              <p:par>
                                <p:cTn id="85" presetID="6" presetClass="emph" presetSubtype="0" accel="50000" decel="50000" fill="hold" grpId="2" nodeType="withEffect">
                                  <p:stCondLst>
                                    <p:cond delay="0"/>
                                  </p:stCondLst>
                                  <p:childTnLst>
                                    <p:animScale>
                                      <p:cBhvr>
                                        <p:cTn id="86" dur="500" fill="hold"/>
                                        <p:tgtEl>
                                          <p:spTgt spid="65"/>
                                        </p:tgtEl>
                                      </p:cBhvr>
                                      <p:by x="150000" y="150000"/>
                                      <p:from x="100000" y="100000"/>
                                      <p:to x="100000" y="100000"/>
                                    </p:animScale>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3" nodeType="clickEffect">
                                  <p:stCondLst>
                                    <p:cond delay="0"/>
                                  </p:stCondLst>
                                  <p:childTnLst>
                                    <p:animEffect transition="out" filter="fade">
                                      <p:cBhvr>
                                        <p:cTn id="90" dur="500"/>
                                        <p:tgtEl>
                                          <p:spTgt spid="65"/>
                                        </p:tgtEl>
                                      </p:cBhvr>
                                    </p:animEffect>
                                    <p:set>
                                      <p:cBhvr>
                                        <p:cTn id="91" dur="1" fill="hold">
                                          <p:stCondLst>
                                            <p:cond delay="499"/>
                                          </p:stCondLst>
                                        </p:cTn>
                                        <p:tgtEl>
                                          <p:spTgt spid="65"/>
                                        </p:tgtEl>
                                        <p:attrNameLst>
                                          <p:attrName>style.visibility</p:attrName>
                                        </p:attrNameLst>
                                      </p:cBhvr>
                                      <p:to>
                                        <p:strVal val="hidden"/>
                                      </p:to>
                                    </p:set>
                                  </p:childTnLst>
                                </p:cTn>
                              </p:par>
                              <p:par>
                                <p:cTn id="92" presetID="10" presetClass="entr" presetSubtype="0" fill="hold" grpId="3"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63" presetClass="path" presetSubtype="0" accel="50000" decel="50000" fill="hold" grpId="4" nodeType="withEffect">
                                  <p:stCondLst>
                                    <p:cond delay="0"/>
                                  </p:stCondLst>
                                  <p:childTnLst>
                                    <p:animMotion origin="layout" path="M -2.08333E-6 -4.07407E-6 L -0.0487 -4.07407E-6 " pathEditMode="relative" rAng="0" ptsTypes="AA">
                                      <p:cBhvr>
                                        <p:cTn id="96" dur="500" fill="hold"/>
                                        <p:tgtEl>
                                          <p:spTgt spid="65"/>
                                        </p:tgtEl>
                                        <p:attrNameLst>
                                          <p:attrName>ppt_x</p:attrName>
                                          <p:attrName>ppt_y</p:attrName>
                                        </p:attrNameLst>
                                      </p:cBhvr>
                                      <p:rCtr x="-2435" y="0"/>
                                    </p:animMotion>
                                  </p:childTnLst>
                                </p:cTn>
                              </p:par>
                              <p:par>
                                <p:cTn id="97" presetID="6" presetClass="emph" presetSubtype="0" accel="50000" decel="50000" fill="hold" grpId="5" nodeType="withEffect">
                                  <p:stCondLst>
                                    <p:cond delay="0"/>
                                  </p:stCondLst>
                                  <p:childTnLst>
                                    <p:animScale>
                                      <p:cBhvr>
                                        <p:cTn id="98" dur="500" fill="hold"/>
                                        <p:tgtEl>
                                          <p:spTgt spid="65"/>
                                        </p:tgtEl>
                                      </p:cBhvr>
                                      <p:by x="150000" y="150000"/>
                                      <p:to x="100000" y="100000"/>
                                    </p:animScale>
                                  </p:childTnLst>
                                </p:cTn>
                              </p:par>
                              <p:par>
                                <p:cTn id="99" presetID="63" presetClass="path" presetSubtype="0" accel="50000" decel="50000" fill="hold" grpId="4" nodeType="withEffect">
                                  <p:stCondLst>
                                    <p:cond delay="0"/>
                                  </p:stCondLst>
                                  <p:childTnLst>
                                    <p:animMotion origin="layout" path="M 0.04869 -4.07407E-6 L 4.375E-6 -4.07407E-6 " pathEditMode="relative" rAng="0" ptsTypes="AA">
                                      <p:cBhvr>
                                        <p:cTn id="100" dur="500" fill="hold"/>
                                        <p:tgtEl>
                                          <p:spTgt spid="66"/>
                                        </p:tgtEl>
                                        <p:attrNameLst>
                                          <p:attrName>ppt_x</p:attrName>
                                          <p:attrName>ppt_y</p:attrName>
                                        </p:attrNameLst>
                                      </p:cBhvr>
                                      <p:rCtr x="-2435" y="0"/>
                                    </p:animMotion>
                                  </p:childTnLst>
                                </p:cTn>
                              </p:par>
                              <p:par>
                                <p:cTn id="101" presetID="6" presetClass="emph" presetSubtype="0" accel="50000" decel="50000" fill="hold" grpId="5" nodeType="withEffect">
                                  <p:stCondLst>
                                    <p:cond delay="0"/>
                                  </p:stCondLst>
                                  <p:childTnLst>
                                    <p:animScale>
                                      <p:cBhvr>
                                        <p:cTn id="102" dur="500" fill="hold"/>
                                        <p:tgtEl>
                                          <p:spTgt spid="66"/>
                                        </p:tgtEl>
                                      </p:cBhvr>
                                      <p:by x="150000" y="150000"/>
                                      <p:from x="100000" y="100000"/>
                                      <p:to x="100000" y="100000"/>
                                    </p:animScale>
                                  </p:childTnLst>
                                </p:cTn>
                              </p:par>
                              <p:par>
                                <p:cTn id="103" presetID="1" presetClass="emph" presetSubtype="2" fill="hold" nodeType="withEffect">
                                  <p:stCondLst>
                                    <p:cond delay="0"/>
                                  </p:stCondLst>
                                  <p:childTnLst>
                                    <p:animClr clrSpc="rgb" dir="cw">
                                      <p:cBhvr>
                                        <p:cTn id="104" dur="500" fill="hold"/>
                                        <p:tgtEl>
                                          <p:spTgt spid="68"/>
                                        </p:tgtEl>
                                        <p:attrNameLst>
                                          <p:attrName>fillcolor</p:attrName>
                                        </p:attrNameLst>
                                      </p:cBhvr>
                                      <p:to>
                                        <a:srgbClr val="F19F00"/>
                                      </p:to>
                                    </p:animClr>
                                    <p:set>
                                      <p:cBhvr>
                                        <p:cTn id="105" dur="500" fill="hold"/>
                                        <p:tgtEl>
                                          <p:spTgt spid="68"/>
                                        </p:tgtEl>
                                        <p:attrNameLst>
                                          <p:attrName>fill.type</p:attrName>
                                        </p:attrNameLst>
                                      </p:cBhvr>
                                      <p:to>
                                        <p:strVal val="solid"/>
                                      </p:to>
                                    </p:set>
                                    <p:set>
                                      <p:cBhvr>
                                        <p:cTn id="106" dur="500" fill="hold"/>
                                        <p:tgtEl>
                                          <p:spTgt spid="68"/>
                                        </p:tgtEl>
                                        <p:attrNameLst>
                                          <p:attrName>fill.on</p:attrName>
                                        </p:attrNameLst>
                                      </p:cBhvr>
                                      <p:to>
                                        <p:strVal val="true"/>
                                      </p:to>
                                    </p:set>
                                  </p:childTnLst>
                                </p:cTn>
                              </p:par>
                              <p:par>
                                <p:cTn id="107" presetID="10" presetClass="exit" presetSubtype="0" fill="hold" grpId="0" nodeType="withEffect">
                                  <p:stCondLst>
                                    <p:cond delay="0"/>
                                  </p:stCondLst>
                                  <p:childTnLst>
                                    <p:animEffect transition="out" filter="fade">
                                      <p:cBhvr>
                                        <p:cTn id="108" dur="500"/>
                                        <p:tgtEl>
                                          <p:spTgt spid="70"/>
                                        </p:tgtEl>
                                      </p:cBhvr>
                                    </p:animEffect>
                                    <p:set>
                                      <p:cBhvr>
                                        <p:cTn id="109" dur="1" fill="hold">
                                          <p:stCondLst>
                                            <p:cond delay="499"/>
                                          </p:stCondLst>
                                        </p:cTn>
                                        <p:tgtEl>
                                          <p:spTgt spid="70"/>
                                        </p:tgtEl>
                                        <p:attrNameLst>
                                          <p:attrName>style.visibility</p:attrName>
                                        </p:attrNameLst>
                                      </p:cBhvr>
                                      <p:to>
                                        <p:strVal val="hidden"/>
                                      </p:to>
                                    </p:set>
                                  </p:childTnLst>
                                </p:cTn>
                              </p:par>
                              <p:par>
                                <p:cTn id="110" presetID="10" presetClass="entr" presetSubtype="0" fill="hold" grpId="0" nodeType="with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500"/>
                                        <p:tgtEl>
                                          <p:spTgt spid="69"/>
                                        </p:tgtEl>
                                      </p:cBhvr>
                                    </p:animEffect>
                                  </p:childTnLst>
                                </p:cTn>
                              </p:par>
                              <p:par>
                                <p:cTn id="113" presetID="63" presetClass="path" presetSubtype="0" accel="50000" decel="50000" fill="hold" grpId="1" nodeType="withEffect">
                                  <p:stCondLst>
                                    <p:cond delay="0"/>
                                  </p:stCondLst>
                                  <p:childTnLst>
                                    <p:animMotion origin="layout" path="M 4.375E-6 -4.07407E-6 L 0.04869 -4.07407E-6 " pathEditMode="relative" rAng="0" ptsTypes="AA">
                                      <p:cBhvr>
                                        <p:cTn id="114" dur="500" fill="hold"/>
                                        <p:tgtEl>
                                          <p:spTgt spid="70"/>
                                        </p:tgtEl>
                                        <p:attrNameLst>
                                          <p:attrName>ppt_x</p:attrName>
                                          <p:attrName>ppt_y</p:attrName>
                                        </p:attrNameLst>
                                      </p:cBhvr>
                                      <p:rCtr x="2435" y="0"/>
                                    </p:animMotion>
                                  </p:childTnLst>
                                </p:cTn>
                              </p:par>
                              <p:par>
                                <p:cTn id="115" presetID="6" presetClass="emph" presetSubtype="0" accel="50000" decel="50000" fill="hold" grpId="2" nodeType="withEffect">
                                  <p:stCondLst>
                                    <p:cond delay="0"/>
                                  </p:stCondLst>
                                  <p:childTnLst>
                                    <p:animScale>
                                      <p:cBhvr>
                                        <p:cTn id="116" dur="500" fill="hold"/>
                                        <p:tgtEl>
                                          <p:spTgt spid="70"/>
                                        </p:tgtEl>
                                      </p:cBhvr>
                                      <p:by x="150000" y="150000"/>
                                      <p:to x="100000" y="100000"/>
                                    </p:animScale>
                                  </p:childTnLst>
                                </p:cTn>
                              </p:par>
                              <p:par>
                                <p:cTn id="117" presetID="63" presetClass="path" presetSubtype="0" accel="50000" decel="50000" fill="hold" grpId="1" nodeType="withEffect">
                                  <p:stCondLst>
                                    <p:cond delay="0"/>
                                  </p:stCondLst>
                                  <p:childTnLst>
                                    <p:animMotion origin="layout" path="M -0.0487 -4.81481E-6 L -2.08333E-6 -4.81481E-6 " pathEditMode="relative" rAng="0" ptsTypes="AA">
                                      <p:cBhvr>
                                        <p:cTn id="118" dur="500" fill="hold"/>
                                        <p:tgtEl>
                                          <p:spTgt spid="69"/>
                                        </p:tgtEl>
                                        <p:attrNameLst>
                                          <p:attrName>ppt_x</p:attrName>
                                          <p:attrName>ppt_y</p:attrName>
                                        </p:attrNameLst>
                                      </p:cBhvr>
                                      <p:rCtr x="2435" y="0"/>
                                    </p:animMotion>
                                  </p:childTnLst>
                                </p:cTn>
                              </p:par>
                              <p:par>
                                <p:cTn id="119" presetID="6" presetClass="emph" presetSubtype="0" accel="50000" decel="50000" fill="hold" grpId="2" nodeType="withEffect">
                                  <p:stCondLst>
                                    <p:cond delay="0"/>
                                  </p:stCondLst>
                                  <p:childTnLst>
                                    <p:animScale>
                                      <p:cBhvr>
                                        <p:cTn id="120" dur="500" fill="hold"/>
                                        <p:tgtEl>
                                          <p:spTgt spid="69"/>
                                        </p:tgtEl>
                                      </p:cBhvr>
                                      <p:by x="150000" y="150000"/>
                                      <p:from x="100000" y="10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70" grpId="2" animBg="1"/>
      <p:bldP spid="66" grpId="0" animBg="1"/>
      <p:bldP spid="66" grpId="1" animBg="1"/>
      <p:bldP spid="66" grpId="2" animBg="1"/>
      <p:bldP spid="66" grpId="3" animBg="1"/>
      <p:bldP spid="66" grpId="4" animBg="1"/>
      <p:bldP spid="66" grpId="5" animBg="1"/>
      <p:bldP spid="40" grpId="0" animBg="1"/>
      <p:bldP spid="40" grpId="1" animBg="1"/>
      <p:bldP spid="40" grpId="2" animBg="1"/>
      <p:bldP spid="40" grpId="3" animBg="1"/>
      <p:bldP spid="40" grpId="4" animBg="1"/>
      <p:bldP spid="40" grpId="5" animBg="1"/>
      <p:bldP spid="30" grpId="0" animBg="1"/>
      <p:bldP spid="30" grpId="1" animBg="1"/>
      <p:bldP spid="30" grpId="2" animBg="1"/>
      <p:bldP spid="30" grpId="3" animBg="1"/>
      <p:bldP spid="30" grpId="4" animBg="1"/>
      <p:bldP spid="30" grpId="5" animBg="1"/>
      <p:bldP spid="69" grpId="0" animBg="1"/>
      <p:bldP spid="69" grpId="1" animBg="1"/>
      <p:bldP spid="69" grpId="2" animBg="1"/>
      <p:bldP spid="65" grpId="0" animBg="1"/>
      <p:bldP spid="65" grpId="1" animBg="1"/>
      <p:bldP spid="65" grpId="2" animBg="1"/>
      <p:bldP spid="65" grpId="3" animBg="1"/>
      <p:bldP spid="65" grpId="4" animBg="1"/>
      <p:bldP spid="65" grpId="5" animBg="1"/>
      <p:bldP spid="38" grpId="0" animBg="1"/>
      <p:bldP spid="38" grpId="1" animBg="1"/>
      <p:bldP spid="38" grpId="2" animBg="1"/>
      <p:bldP spid="38" grpId="3" animBg="1"/>
      <p:bldP spid="38" grpId="4" animBg="1"/>
      <p:bldP spid="38" grpId="5" animBg="1"/>
      <p:bldP spid="31" grpId="0" animBg="1"/>
      <p:bldP spid="31" grpId="1" animBg="1"/>
      <p:bldP spid="31" grpId="2" animBg="1"/>
      <p:bldP spid="31" grpId="3" animBg="1"/>
      <p:bldP spid="31" grpId="4" animBg="1"/>
      <p:bldP spid="31" grpId="5"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22330" y="2024493"/>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8" name="矩形 37"/>
          <p:cNvSpPr/>
          <p:nvPr/>
        </p:nvSpPr>
        <p:spPr>
          <a:xfrm>
            <a:off x="-1577" y="2004953"/>
            <a:ext cx="2631853" cy="508478"/>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0" name="文本框 39"/>
          <p:cNvSpPr txBox="1"/>
          <p:nvPr/>
        </p:nvSpPr>
        <p:spPr>
          <a:xfrm>
            <a:off x="0" y="1978720"/>
            <a:ext cx="2133600" cy="461665"/>
          </a:xfrm>
          <a:prstGeom prst="rect">
            <a:avLst/>
          </a:prstGeom>
          <a:noFill/>
        </p:spPr>
        <p:txBody>
          <a:bodyPr wrap="square" rtlCol="0">
            <a:spAutoFit/>
          </a:bodyPr>
          <a:lstStyle/>
          <a:p>
            <a:pPr algn="dist"/>
            <a:r>
              <a:rPr lang="zh-CN" altLang="en-US" sz="2400" b="1" dirty="0" smtClean="0">
                <a:solidFill>
                  <a:schemeClr val="bg1"/>
                </a:solidFill>
                <a:latin typeface="微软雅黑 Light" panose="020B0502040204020203" pitchFamily="34" charset="-122"/>
                <a:ea typeface="微软雅黑 Light" panose="020B0502040204020203" pitchFamily="34" charset="-122"/>
              </a:rPr>
              <a:t>营销执行情况</a:t>
            </a:r>
            <a:endParaRPr lang="en-US" altLang="zh-CN" sz="2400" b="1" dirty="0" smtClean="0">
              <a:solidFill>
                <a:schemeClr val="bg1"/>
              </a:solidFill>
              <a:latin typeface="微软雅黑 Light" panose="020B0502040204020203" pitchFamily="34" charset="-122"/>
              <a:ea typeface="微软雅黑 Light" panose="020B0502040204020203" pitchFamily="34" charset="-122"/>
            </a:endParaRPr>
          </a:p>
        </p:txBody>
      </p:sp>
      <p:sp>
        <p:nvSpPr>
          <p:cNvPr id="5" name="Rectangle 2"/>
          <p:cNvSpPr>
            <a:spLocks noChangeArrowheads="1"/>
          </p:cNvSpPr>
          <p:nvPr/>
        </p:nvSpPr>
        <p:spPr bwMode="auto">
          <a:xfrm>
            <a:off x="100687" y="2678164"/>
            <a:ext cx="7312483"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pPr>
            <a:r>
              <a:rPr kumimoji="0" lang="zh-CN" sz="2000"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线下宣传</a:t>
            </a:r>
            <a:r>
              <a:rPr kumimoji="0" lang="zh-CN" altLang="en-US" sz="2000"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效果</a:t>
            </a:r>
            <a:endParaRPr kumimoji="0" lang="zh-CN" sz="2000" b="1"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66700" algn="l" defTabSz="914400" rtl="0" eaLnBrk="0" fontAlgn="base" latinLnBrk="0" hangingPunct="0">
              <a:lnSpc>
                <a:spcPct val="15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1</a:t>
            </a:r>
            <a:r>
              <a:rPr kumimoji="0" lang="zh-CN" altLang="en-US" sz="16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、传统地推方式</a:t>
            </a:r>
            <a:endParaRPr kumimoji="0" lang="zh-CN" altLang="en-US" sz="16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66700" algn="l" defTabSz="914400" rtl="0" eaLnBrk="0" fontAlgn="base" latinLnBrk="0" hangingPunct="0">
              <a:lnSpc>
                <a:spcPct val="15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由于本公司口罩创意产品本身具有强大的吸引力，因此在线下推广过程中，不必费时费力，仅需销售专员整齐佩戴，在人流密集地区即可形成“广告效应”。</a:t>
            </a:r>
            <a:endParaRPr kumimoji="0" lang="zh-CN" altLang="en-US" sz="16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266700" algn="l" defTabSz="914400" rtl="0" eaLnBrk="0" fontAlgn="base" latinLnBrk="0" hangingPunct="0">
              <a:lnSpc>
                <a:spcPct val="15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2</a:t>
            </a:r>
            <a:r>
              <a:rPr kumimoji="0" lang="zh-CN" altLang="en-US" sz="16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cs typeface="MingLiU" panose="02020509000000000000" pitchFamily="49" charset="-120"/>
              </a:rPr>
              <a:t>、校园组织渠道资源</a:t>
            </a:r>
            <a:endParaRPr kumimoji="0" lang="en-US" altLang="zh-CN" sz="16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endParaRPr>
          </a:p>
          <a:p>
            <a:pPr lvl="0">
              <a:lnSpc>
                <a:spcPct val="150000"/>
              </a:lnSpc>
            </a:pPr>
            <a:r>
              <a:rPr lang="zh-CN" altLang="en-US" sz="1600" dirty="0">
                <a:latin typeface="微软雅黑 Light" panose="020B0502040204020203" pitchFamily="34" charset="-122"/>
                <a:ea typeface="微软雅黑 Light" panose="020B0502040204020203" pitchFamily="34" charset="-122"/>
              </a:rPr>
              <a:t>利用团队内部成员的优势人脉和渠道资源，成功打入政府管理学院学生会、校学生会部分部门以及创业协会，社团内部多人佩戴，宣传效果极佳。</a:t>
            </a:r>
            <a:endParaRPr lang="zh-CN" altLang="en-US" sz="1600" dirty="0">
              <a:latin typeface="微软雅黑 Light" panose="020B0502040204020203" pitchFamily="34" charset="-122"/>
              <a:ea typeface="微软雅黑 Light" panose="020B0502040204020203" pitchFamily="34" charset="-122"/>
            </a:endParaRPr>
          </a:p>
          <a:p>
            <a:pPr lvl="0">
              <a:lnSpc>
                <a:spcPct val="150000"/>
              </a:lnSpc>
            </a:pPr>
            <a:r>
              <a:rPr lang="en-US" altLang="zh-CN" sz="1600" dirty="0">
                <a:latin typeface="微软雅黑 Light" panose="020B0502040204020203" pitchFamily="34" charset="-122"/>
                <a:ea typeface="微软雅黑 Light" panose="020B0502040204020203" pitchFamily="34" charset="-122"/>
              </a:rPr>
              <a:t>3</a:t>
            </a:r>
            <a:r>
              <a:rPr lang="zh-CN" altLang="en-US" sz="1600" dirty="0">
                <a:latin typeface="微软雅黑 Light" panose="020B0502040204020203" pitchFamily="34" charset="-122"/>
                <a:ea typeface="微软雅黑 Light" panose="020B0502040204020203" pitchFamily="34" charset="-122"/>
              </a:rPr>
              <a:t>、广告效应</a:t>
            </a:r>
            <a:endParaRPr lang="zh-CN" altLang="en-US" sz="1600" dirty="0">
              <a:latin typeface="微软雅黑 Light" panose="020B0502040204020203" pitchFamily="34" charset="-122"/>
              <a:ea typeface="微软雅黑 Light" panose="020B0502040204020203" pitchFamily="34" charset="-122"/>
            </a:endParaRPr>
          </a:p>
          <a:p>
            <a:pPr lvl="0">
              <a:lnSpc>
                <a:spcPct val="150000"/>
              </a:lnSpc>
            </a:pPr>
            <a:r>
              <a:rPr lang="zh-CN" altLang="en-US" sz="1600" dirty="0">
                <a:latin typeface="微软雅黑 Light" panose="020B0502040204020203" pitchFamily="34" charset="-122"/>
                <a:ea typeface="微软雅黑 Light" panose="020B0502040204020203" pitchFamily="34" charset="-122"/>
              </a:rPr>
              <a:t>只要消费者佩戴本产品（如图），即为移动的实体广告，形成联动扩散效应，这是本产品独特的宣传方式</a:t>
            </a:r>
            <a:r>
              <a:rPr lang="zh-CN" altLang="en-US" sz="1600" dirty="0" smtClean="0">
                <a:latin typeface="微软雅黑 Light" panose="020B0502040204020203" pitchFamily="34" charset="-122"/>
                <a:ea typeface="微软雅黑 Light" panose="020B0502040204020203" pitchFamily="34" charset="-122"/>
              </a:rPr>
              <a:t>。</a:t>
            </a:r>
            <a:endParaRPr lang="zh-CN" altLang="en-US" sz="1600" dirty="0">
              <a:latin typeface="微软雅黑 Light" panose="020B0502040204020203" pitchFamily="34" charset="-122"/>
              <a:ea typeface="微软雅黑 Light" panose="020B0502040204020203" pitchFamily="34" charset="-122"/>
            </a:endParaRPr>
          </a:p>
        </p:txBody>
      </p:sp>
      <p:pic>
        <p:nvPicPr>
          <p:cNvPr id="6145" name="图片 1" descr="{D[VB~BZY9}5)UQ~M{GF@~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1082" y="2259847"/>
            <a:ext cx="2451892" cy="4363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145"/>
                                        </p:tgtEl>
                                        <p:attrNameLst>
                                          <p:attrName>style.visibility</p:attrName>
                                        </p:attrNameLst>
                                      </p:cBhvr>
                                      <p:to>
                                        <p:strVal val="visible"/>
                                      </p:to>
                                    </p:set>
                                    <p:animEffect transition="in" filter="fade">
                                      <p:cBhvr>
                                        <p:cTn id="10" dur="500"/>
                                        <p:tgtEl>
                                          <p:spTgt spid="6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22330" y="2024493"/>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8" name="矩形 37"/>
          <p:cNvSpPr/>
          <p:nvPr/>
        </p:nvSpPr>
        <p:spPr>
          <a:xfrm>
            <a:off x="-1577" y="2004953"/>
            <a:ext cx="1601777" cy="364621"/>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0" name="文本框 39"/>
          <p:cNvSpPr txBox="1"/>
          <p:nvPr/>
        </p:nvSpPr>
        <p:spPr>
          <a:xfrm>
            <a:off x="0" y="1978720"/>
            <a:ext cx="1262743" cy="369332"/>
          </a:xfrm>
          <a:prstGeom prst="rect">
            <a:avLst/>
          </a:prstGeom>
          <a:noFill/>
        </p:spPr>
        <p:txBody>
          <a:bodyPr wrap="square" rtlCol="0">
            <a:spAutoFit/>
          </a:bodyPr>
          <a:lstStyle/>
          <a:p>
            <a:pPr algn="dist"/>
            <a:r>
              <a:rPr lang="zh-CN" altLang="en-US" b="1" dirty="0" smtClean="0">
                <a:solidFill>
                  <a:schemeClr val="bg1"/>
                </a:solidFill>
                <a:latin typeface="微软雅黑 Light" panose="020B0502040204020203" pitchFamily="34" charset="-122"/>
                <a:ea typeface="微软雅黑 Light" panose="020B0502040204020203" pitchFamily="34" charset="-122"/>
              </a:rPr>
              <a:t>财务报表</a:t>
            </a:r>
            <a:endParaRPr lang="en-US" altLang="zh-CN" b="1" dirty="0" smtClean="0">
              <a:solidFill>
                <a:schemeClr val="bg1"/>
              </a:solidFill>
              <a:latin typeface="微软雅黑 Light" panose="020B0502040204020203" pitchFamily="34" charset="-122"/>
              <a:ea typeface="微软雅黑 Light" panose="020B0502040204020203" pitchFamily="34" charset="-122"/>
            </a:endParaRPr>
          </a:p>
        </p:txBody>
      </p:sp>
      <p:graphicFrame>
        <p:nvGraphicFramePr>
          <p:cNvPr id="3" name="表格 2"/>
          <p:cNvGraphicFramePr>
            <a:graphicFrameLocks noGrp="1"/>
          </p:cNvGraphicFramePr>
          <p:nvPr/>
        </p:nvGraphicFramePr>
        <p:xfrm>
          <a:off x="315687" y="2516468"/>
          <a:ext cx="5257800" cy="4005347"/>
        </p:xfrm>
        <a:graphic>
          <a:graphicData uri="http://schemas.openxmlformats.org/drawingml/2006/table">
            <a:tbl>
              <a:tblPr firstRow="1" firstCol="1" bandRow="1">
                <a:tableStyleId>{F5AB1C69-6EDB-4FF4-983F-18BD219EF322}</a:tableStyleId>
              </a:tblPr>
              <a:tblGrid>
                <a:gridCol w="1055914"/>
                <a:gridCol w="1262742"/>
                <a:gridCol w="903390"/>
                <a:gridCol w="2035754"/>
              </a:tblGrid>
              <a:tr h="232020">
                <a:tc>
                  <a:txBody>
                    <a:bodyPr/>
                    <a:lstStyle/>
                    <a:p>
                      <a:pPr indent="304800" algn="just">
                        <a:spcBef>
                          <a:spcPts val="600"/>
                        </a:spcBef>
                        <a:spcAft>
                          <a:spcPts val="600"/>
                        </a:spcAft>
                      </a:pPr>
                      <a:r>
                        <a:rPr lang="zh-CN" sz="1200" kern="0" dirty="0">
                          <a:effectLst/>
                        </a:rPr>
                        <a:t>阶段</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dirty="0">
                          <a:effectLst/>
                        </a:rPr>
                        <a:t>项目</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dirty="0">
                          <a:effectLst/>
                        </a:rPr>
                        <a:t>金额（元）</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a:effectLst/>
                        </a:rPr>
                        <a:t>说明</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467310">
                <a:tc rowSpan="3">
                  <a:txBody>
                    <a:bodyPr/>
                    <a:lstStyle/>
                    <a:p>
                      <a:pPr indent="304800" algn="just">
                        <a:spcBef>
                          <a:spcPts val="600"/>
                        </a:spcBef>
                        <a:spcAft>
                          <a:spcPts val="600"/>
                        </a:spcAft>
                      </a:pPr>
                      <a:endParaRPr lang="en-US" altLang="zh-CN" sz="1200" kern="0" dirty="0" smtClean="0">
                        <a:effectLst/>
                      </a:endParaRPr>
                    </a:p>
                    <a:p>
                      <a:pPr indent="304800" algn="just">
                        <a:spcBef>
                          <a:spcPts val="600"/>
                        </a:spcBef>
                        <a:spcAft>
                          <a:spcPts val="600"/>
                        </a:spcAft>
                      </a:pPr>
                      <a:endParaRPr lang="en-US" altLang="zh-CN" sz="1200" kern="0" dirty="0" smtClean="0">
                        <a:effectLst/>
                      </a:endParaRPr>
                    </a:p>
                    <a:p>
                      <a:pPr indent="304800" algn="just">
                        <a:spcBef>
                          <a:spcPts val="600"/>
                        </a:spcBef>
                        <a:spcAft>
                          <a:spcPts val="600"/>
                        </a:spcAft>
                      </a:pPr>
                      <a:endParaRPr lang="en-US" altLang="zh-CN" sz="1200" kern="0" dirty="0" smtClean="0">
                        <a:effectLst/>
                      </a:endParaRPr>
                    </a:p>
                    <a:p>
                      <a:pPr indent="304800" algn="just">
                        <a:spcBef>
                          <a:spcPts val="600"/>
                        </a:spcBef>
                        <a:spcAft>
                          <a:spcPts val="600"/>
                        </a:spcAft>
                      </a:pPr>
                      <a:r>
                        <a:rPr lang="zh-CN" sz="1200" kern="0" dirty="0" smtClean="0">
                          <a:effectLst/>
                        </a:rPr>
                        <a:t>第一</a:t>
                      </a:r>
                      <a:r>
                        <a:rPr lang="zh-CN" sz="1200" kern="0" dirty="0">
                          <a:effectLst/>
                        </a:rPr>
                        <a:t>期</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dirty="0">
                          <a:effectLst/>
                        </a:rPr>
                        <a:t>口罩</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spcBef>
                          <a:spcPts val="600"/>
                        </a:spcBef>
                        <a:spcAft>
                          <a:spcPts val="600"/>
                        </a:spcAft>
                      </a:pPr>
                      <a:r>
                        <a:rPr lang="en-US" sz="1200" kern="0">
                          <a:effectLst/>
                        </a:rPr>
                        <a:t>330</a:t>
                      </a:r>
                      <a:r>
                        <a:rPr lang="zh-CN" sz="1200" kern="0">
                          <a:effectLst/>
                        </a:rPr>
                        <a:t>元</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a:effectLst/>
                        </a:rPr>
                        <a:t>根据顾客需求向厂家预定</a:t>
                      </a:r>
                      <a:r>
                        <a:rPr lang="en-US" sz="1200" kern="0">
                          <a:effectLst/>
                        </a:rPr>
                        <a:t>60</a:t>
                      </a:r>
                      <a:r>
                        <a:rPr lang="zh-CN" sz="1200" kern="0">
                          <a:effectLst/>
                        </a:rPr>
                        <a:t>个口罩，每个成本</a:t>
                      </a:r>
                      <a:r>
                        <a:rPr lang="en-US" sz="1200" kern="0">
                          <a:effectLst/>
                        </a:rPr>
                        <a:t>5.5</a:t>
                      </a:r>
                      <a:r>
                        <a:rPr lang="zh-CN" sz="1200" kern="0">
                          <a:effectLst/>
                        </a:rPr>
                        <a:t>元</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467310">
                <a:tc vMerge="1">
                  <a:tcPr/>
                </a:tc>
                <a:tc>
                  <a:txBody>
                    <a:bodyPr/>
                    <a:lstStyle/>
                    <a:p>
                      <a:pPr indent="306070" algn="just">
                        <a:spcBef>
                          <a:spcPts val="600"/>
                        </a:spcBef>
                        <a:spcAft>
                          <a:spcPts val="600"/>
                        </a:spcAft>
                      </a:pPr>
                      <a:r>
                        <a:rPr lang="zh-CN" sz="1200" kern="0" dirty="0">
                          <a:effectLst/>
                        </a:rPr>
                        <a:t>包装</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spcBef>
                          <a:spcPts val="600"/>
                        </a:spcBef>
                        <a:spcAft>
                          <a:spcPts val="600"/>
                        </a:spcAft>
                      </a:pPr>
                      <a:r>
                        <a:rPr lang="en-US" sz="1200" kern="0" dirty="0">
                          <a:effectLst/>
                        </a:rPr>
                        <a:t>70</a:t>
                      </a:r>
                      <a:r>
                        <a:rPr lang="zh-CN" sz="1200" kern="0" dirty="0">
                          <a:effectLst/>
                        </a:rPr>
                        <a:t>．</a:t>
                      </a:r>
                      <a:r>
                        <a:rPr lang="en-US" sz="1200" kern="0" dirty="0">
                          <a:effectLst/>
                        </a:rPr>
                        <a:t>5</a:t>
                      </a:r>
                      <a:r>
                        <a:rPr lang="zh-CN" sz="1200" kern="0" dirty="0">
                          <a:effectLst/>
                        </a:rPr>
                        <a:t>元</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a:effectLst/>
                        </a:rPr>
                        <a:t>选购圣诞风牛皮纸礼物盒</a:t>
                      </a:r>
                      <a:r>
                        <a:rPr lang="en-US" sz="1200" kern="0">
                          <a:effectLst/>
                        </a:rPr>
                        <a:t>60</a:t>
                      </a:r>
                      <a:r>
                        <a:rPr lang="zh-CN" sz="1200" kern="0">
                          <a:effectLst/>
                        </a:rPr>
                        <a:t>个，每个成本</a:t>
                      </a:r>
                      <a:r>
                        <a:rPr lang="en-US" sz="1200" kern="0">
                          <a:effectLst/>
                        </a:rPr>
                        <a:t>1.175</a:t>
                      </a:r>
                      <a:r>
                        <a:rPr lang="zh-CN" sz="1200" kern="0">
                          <a:effectLst/>
                        </a:rPr>
                        <a:t>元</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757909">
                <a:tc vMerge="1">
                  <a:tcPr/>
                </a:tc>
                <a:tc>
                  <a:txBody>
                    <a:bodyPr/>
                    <a:lstStyle/>
                    <a:p>
                      <a:pPr indent="306070" algn="just">
                        <a:spcBef>
                          <a:spcPts val="600"/>
                        </a:spcBef>
                        <a:spcAft>
                          <a:spcPts val="600"/>
                        </a:spcAft>
                      </a:pPr>
                      <a:r>
                        <a:rPr lang="zh-CN" sz="1200" kern="0">
                          <a:effectLst/>
                        </a:rPr>
                        <a:t>宣传费用</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spcBef>
                          <a:spcPts val="600"/>
                        </a:spcBef>
                        <a:spcAft>
                          <a:spcPts val="600"/>
                        </a:spcAft>
                      </a:pPr>
                      <a:r>
                        <a:rPr lang="en-US" sz="1200" kern="0" dirty="0">
                          <a:effectLst/>
                        </a:rPr>
                        <a:t>27.46</a:t>
                      </a:r>
                      <a:r>
                        <a:rPr lang="zh-CN" sz="1200" kern="0" dirty="0">
                          <a:effectLst/>
                        </a:rPr>
                        <a:t>元</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a:effectLst/>
                        </a:rPr>
                        <a:t>对于第一期微信推送进行网络宣传，发送微信红包</a:t>
                      </a:r>
                      <a:r>
                        <a:rPr lang="en-US" sz="1200" kern="0">
                          <a:effectLst/>
                        </a:rPr>
                        <a:t>27.46</a:t>
                      </a:r>
                      <a:r>
                        <a:rPr lang="zh-CN" sz="1200" kern="0">
                          <a:effectLst/>
                        </a:rPr>
                        <a:t>元，博得关注量，在朋友圈进行病毒式传播</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467310">
                <a:tc rowSpan="4">
                  <a:txBody>
                    <a:bodyPr/>
                    <a:lstStyle/>
                    <a:p>
                      <a:pPr algn="just">
                        <a:spcBef>
                          <a:spcPts val="600"/>
                        </a:spcBef>
                        <a:spcAft>
                          <a:spcPts val="600"/>
                        </a:spcAft>
                      </a:pPr>
                      <a:r>
                        <a:rPr lang="en-US" sz="1200" kern="0" dirty="0">
                          <a:effectLst/>
                        </a:rPr>
                        <a:t> </a:t>
                      </a:r>
                      <a:endParaRPr lang="zh-CN" sz="1050" kern="100" dirty="0">
                        <a:effectLst/>
                      </a:endParaRPr>
                    </a:p>
                    <a:p>
                      <a:pPr algn="just">
                        <a:spcBef>
                          <a:spcPts val="600"/>
                        </a:spcBef>
                        <a:spcAft>
                          <a:spcPts val="600"/>
                        </a:spcAft>
                      </a:pPr>
                      <a:r>
                        <a:rPr lang="en-US" sz="1200" kern="0" dirty="0">
                          <a:effectLst/>
                        </a:rPr>
                        <a:t> </a:t>
                      </a:r>
                      <a:endParaRPr lang="zh-CN" sz="1050" kern="100" dirty="0">
                        <a:effectLst/>
                      </a:endParaRPr>
                    </a:p>
                    <a:p>
                      <a:pPr algn="just">
                        <a:spcBef>
                          <a:spcPts val="600"/>
                        </a:spcBef>
                        <a:spcAft>
                          <a:spcPts val="600"/>
                        </a:spcAft>
                      </a:pPr>
                      <a:r>
                        <a:rPr lang="en-US" sz="1200" kern="0" dirty="0">
                          <a:effectLst/>
                        </a:rPr>
                        <a:t> </a:t>
                      </a:r>
                      <a:endParaRPr lang="zh-CN" sz="1050" kern="100" dirty="0">
                        <a:effectLst/>
                      </a:endParaRPr>
                    </a:p>
                    <a:p>
                      <a:pPr algn="just">
                        <a:spcBef>
                          <a:spcPts val="600"/>
                        </a:spcBef>
                        <a:spcAft>
                          <a:spcPts val="600"/>
                        </a:spcAft>
                      </a:pPr>
                      <a:r>
                        <a:rPr lang="en-US" altLang="zh-CN" sz="1200" kern="0" dirty="0" smtClean="0">
                          <a:effectLst/>
                        </a:rPr>
                        <a:t>       </a:t>
                      </a:r>
                      <a:r>
                        <a:rPr lang="zh-CN" sz="1200" kern="0" dirty="0" smtClean="0">
                          <a:effectLst/>
                        </a:rPr>
                        <a:t>第二</a:t>
                      </a:r>
                      <a:r>
                        <a:rPr lang="zh-CN" sz="1200" kern="0" dirty="0">
                          <a:effectLst/>
                        </a:rPr>
                        <a:t>期</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a:effectLst/>
                        </a:rPr>
                        <a:t>口罩</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spcBef>
                          <a:spcPts val="600"/>
                        </a:spcBef>
                        <a:spcAft>
                          <a:spcPts val="600"/>
                        </a:spcAft>
                      </a:pPr>
                      <a:r>
                        <a:rPr lang="en-US" sz="1200" kern="0" dirty="0">
                          <a:effectLst/>
                        </a:rPr>
                        <a:t>285</a:t>
                      </a:r>
                      <a:r>
                        <a:rPr lang="zh-CN" sz="1200" kern="0" dirty="0">
                          <a:effectLst/>
                        </a:rPr>
                        <a:t>元</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dirty="0">
                          <a:effectLst/>
                        </a:rPr>
                        <a:t>与商家进行价格谈判，预定</a:t>
                      </a:r>
                      <a:r>
                        <a:rPr lang="en-US" sz="1200" kern="0" dirty="0">
                          <a:effectLst/>
                        </a:rPr>
                        <a:t>57</a:t>
                      </a:r>
                      <a:r>
                        <a:rPr lang="zh-CN" sz="1200" kern="0" dirty="0">
                          <a:effectLst/>
                        </a:rPr>
                        <a:t>个口罩，每个成本</a:t>
                      </a:r>
                      <a:r>
                        <a:rPr lang="en-US" sz="1200" kern="0" dirty="0">
                          <a:effectLst/>
                        </a:rPr>
                        <a:t>5</a:t>
                      </a:r>
                      <a:r>
                        <a:rPr lang="zh-CN" sz="1200" kern="0" dirty="0">
                          <a:effectLst/>
                        </a:rPr>
                        <a:t>元</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467310">
                <a:tc vMerge="1">
                  <a:tcPr/>
                </a:tc>
                <a:tc>
                  <a:txBody>
                    <a:bodyPr/>
                    <a:lstStyle/>
                    <a:p>
                      <a:pPr indent="306070" algn="just">
                        <a:spcBef>
                          <a:spcPts val="600"/>
                        </a:spcBef>
                        <a:spcAft>
                          <a:spcPts val="600"/>
                        </a:spcAft>
                      </a:pPr>
                      <a:r>
                        <a:rPr lang="zh-CN" sz="1200" kern="0">
                          <a:effectLst/>
                        </a:rPr>
                        <a:t>包装</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spcBef>
                          <a:spcPts val="600"/>
                        </a:spcBef>
                        <a:spcAft>
                          <a:spcPts val="600"/>
                        </a:spcAft>
                      </a:pPr>
                      <a:r>
                        <a:rPr lang="en-US" sz="1200" kern="0">
                          <a:effectLst/>
                        </a:rPr>
                        <a:t>100</a:t>
                      </a:r>
                      <a:r>
                        <a:rPr lang="zh-CN" sz="1200" kern="0">
                          <a:effectLst/>
                        </a:rPr>
                        <a:t>元</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dirty="0">
                          <a:effectLst/>
                        </a:rPr>
                        <a:t>与商家进行价格谈判，购置包装</a:t>
                      </a:r>
                      <a:r>
                        <a:rPr lang="en-US" sz="1200" kern="0" dirty="0">
                          <a:effectLst/>
                        </a:rPr>
                        <a:t>100</a:t>
                      </a:r>
                      <a:r>
                        <a:rPr lang="zh-CN" sz="1200" kern="0" dirty="0">
                          <a:effectLst/>
                        </a:rPr>
                        <a:t>个，每个成本</a:t>
                      </a:r>
                      <a:r>
                        <a:rPr lang="en-US" sz="1200" kern="0" dirty="0">
                          <a:effectLst/>
                        </a:rPr>
                        <a:t>1</a:t>
                      </a:r>
                      <a:r>
                        <a:rPr lang="zh-CN" sz="1200" kern="0" dirty="0">
                          <a:effectLst/>
                        </a:rPr>
                        <a:t>元</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402688">
                <a:tc vMerge="1">
                  <a:tcPr/>
                </a:tc>
                <a:tc>
                  <a:txBody>
                    <a:bodyPr/>
                    <a:lstStyle/>
                    <a:p>
                      <a:pPr indent="306070" algn="just">
                        <a:spcBef>
                          <a:spcPts val="600"/>
                        </a:spcBef>
                        <a:spcAft>
                          <a:spcPts val="600"/>
                        </a:spcAft>
                      </a:pPr>
                      <a:r>
                        <a:rPr lang="zh-CN" sz="1200" kern="0" dirty="0">
                          <a:effectLst/>
                        </a:rPr>
                        <a:t>星空棒棒糖</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spcBef>
                          <a:spcPts val="600"/>
                        </a:spcBef>
                        <a:spcAft>
                          <a:spcPts val="600"/>
                        </a:spcAft>
                      </a:pPr>
                      <a:r>
                        <a:rPr lang="en-US" sz="1200" kern="0" dirty="0">
                          <a:effectLst/>
                        </a:rPr>
                        <a:t>37.28</a:t>
                      </a:r>
                      <a:r>
                        <a:rPr lang="zh-CN" sz="1200" kern="0" dirty="0">
                          <a:effectLst/>
                        </a:rPr>
                        <a:t>元</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a:effectLst/>
                        </a:rPr>
                        <a:t>感恩节礼物回馈，共计一盒十支棒棒糖</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345445">
                <a:tc vMerge="1">
                  <a:tcPr/>
                </a:tc>
                <a:tc>
                  <a:txBody>
                    <a:bodyPr/>
                    <a:lstStyle/>
                    <a:p>
                      <a:pPr indent="306070" algn="just">
                        <a:spcBef>
                          <a:spcPts val="600"/>
                        </a:spcBef>
                        <a:spcAft>
                          <a:spcPts val="600"/>
                        </a:spcAft>
                      </a:pPr>
                      <a:r>
                        <a:rPr lang="zh-CN" sz="1200" kern="0">
                          <a:effectLst/>
                        </a:rPr>
                        <a:t>暖宝宝</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spcBef>
                          <a:spcPts val="600"/>
                        </a:spcBef>
                        <a:spcAft>
                          <a:spcPts val="600"/>
                        </a:spcAft>
                      </a:pPr>
                      <a:r>
                        <a:rPr lang="en-US" sz="1200" kern="0">
                          <a:effectLst/>
                        </a:rPr>
                        <a:t>20</a:t>
                      </a:r>
                      <a:r>
                        <a:rPr lang="zh-CN" sz="1200" kern="0">
                          <a:effectLst/>
                        </a:rPr>
                        <a:t>元</a:t>
                      </a:r>
                      <a:endParaRPr lang="zh-CN" sz="105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indent="306070" algn="just">
                        <a:spcBef>
                          <a:spcPts val="600"/>
                        </a:spcBef>
                        <a:spcAft>
                          <a:spcPts val="600"/>
                        </a:spcAft>
                      </a:pPr>
                      <a:r>
                        <a:rPr lang="zh-CN" sz="1200" kern="0" dirty="0">
                          <a:effectLst/>
                        </a:rPr>
                        <a:t>感恩节前</a:t>
                      </a:r>
                      <a:r>
                        <a:rPr lang="en-US" sz="1200" kern="0" dirty="0">
                          <a:effectLst/>
                        </a:rPr>
                        <a:t>20</a:t>
                      </a:r>
                      <a:r>
                        <a:rPr lang="zh-CN" sz="1200" kern="0" dirty="0">
                          <a:effectLst/>
                        </a:rPr>
                        <a:t>名礼物，共计</a:t>
                      </a:r>
                      <a:r>
                        <a:rPr lang="en-US" sz="1200" kern="0" dirty="0">
                          <a:effectLst/>
                        </a:rPr>
                        <a:t>20</a:t>
                      </a:r>
                      <a:r>
                        <a:rPr lang="zh-CN" sz="1200" kern="0" dirty="0">
                          <a:effectLst/>
                        </a:rPr>
                        <a:t>片，每个成本</a:t>
                      </a:r>
                      <a:r>
                        <a:rPr lang="en-US" sz="1200" kern="0" dirty="0">
                          <a:effectLst/>
                        </a:rPr>
                        <a:t>1</a:t>
                      </a:r>
                      <a:r>
                        <a:rPr lang="zh-CN" sz="1200" kern="0" dirty="0">
                          <a:effectLst/>
                        </a:rPr>
                        <a:t>元</a:t>
                      </a:r>
                      <a:endParaRPr lang="zh-CN" sz="105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6" name="文本框 5"/>
          <p:cNvSpPr txBox="1"/>
          <p:nvPr/>
        </p:nvSpPr>
        <p:spPr>
          <a:xfrm>
            <a:off x="1600200" y="6537459"/>
            <a:ext cx="2558143" cy="276999"/>
          </a:xfrm>
          <a:prstGeom prst="rect">
            <a:avLst/>
          </a:prstGeom>
          <a:noFill/>
        </p:spPr>
        <p:txBody>
          <a:bodyPr wrap="square" rtlCol="0">
            <a:spAutoFit/>
          </a:bodyPr>
          <a:lstStyle/>
          <a:p>
            <a:pPr algn="ctr"/>
            <a:r>
              <a:rPr lang="zh-CN" altLang="en-US" sz="1200" dirty="0" smtClean="0"/>
              <a:t>（具体资金使用表）</a:t>
            </a:r>
            <a:endParaRPr lang="zh-CN" altLang="en-US" sz="1200" dirty="0"/>
          </a:p>
        </p:txBody>
      </p:sp>
      <p:graphicFrame>
        <p:nvGraphicFramePr>
          <p:cNvPr id="12" name="表格 11"/>
          <p:cNvGraphicFramePr>
            <a:graphicFrameLocks noGrp="1"/>
          </p:cNvGraphicFramePr>
          <p:nvPr/>
        </p:nvGraphicFramePr>
        <p:xfrm>
          <a:off x="6184037" y="2526395"/>
          <a:ext cx="4504782" cy="4023935"/>
        </p:xfrm>
        <a:graphic>
          <a:graphicData uri="http://schemas.openxmlformats.org/drawingml/2006/table">
            <a:tbl>
              <a:tblPr firstRow="1" firstCol="1" bandRow="1">
                <a:tableStyleId>{F5AB1C69-6EDB-4FF4-983F-18BD219EF322}</a:tableStyleId>
              </a:tblPr>
              <a:tblGrid>
                <a:gridCol w="1822877"/>
                <a:gridCol w="2681905"/>
              </a:tblGrid>
              <a:tr h="284463">
                <a:tc gridSpan="2">
                  <a:txBody>
                    <a:bodyPr/>
                    <a:lstStyle/>
                    <a:p>
                      <a:pPr algn="ctr">
                        <a:lnSpc>
                          <a:spcPct val="150000"/>
                        </a:lnSpc>
                        <a:spcBef>
                          <a:spcPts val="600"/>
                        </a:spcBef>
                        <a:spcAft>
                          <a:spcPts val="600"/>
                        </a:spcAft>
                      </a:pPr>
                      <a:r>
                        <a:rPr lang="en-US" sz="1200" kern="0" dirty="0" smtClean="0">
                          <a:effectLst/>
                          <a:latin typeface="微软雅黑 Light" panose="020B0502040204020203" pitchFamily="34" charset="-122"/>
                          <a:ea typeface="微软雅黑 Light" panose="020B0502040204020203" pitchFamily="34" charset="-122"/>
                        </a:rPr>
                        <a:t>  </a:t>
                      </a:r>
                      <a:r>
                        <a:rPr lang="zh-CN" sz="1200" kern="0" dirty="0">
                          <a:effectLst/>
                          <a:latin typeface="微软雅黑 Light" panose="020B0502040204020203" pitchFamily="34" charset="-122"/>
                          <a:ea typeface="微软雅黑 Light" panose="020B0502040204020203" pitchFamily="34" charset="-122"/>
                        </a:rPr>
                        <a:t>利润表</a:t>
                      </a:r>
                      <a:r>
                        <a:rPr lang="en-US" sz="1200" kern="0" dirty="0">
                          <a:effectLst/>
                          <a:latin typeface="微软雅黑 Light" panose="020B0502040204020203" pitchFamily="34" charset="-122"/>
                          <a:ea typeface="微软雅黑 Light" panose="020B0502040204020203" pitchFamily="34" charset="-122"/>
                        </a:rPr>
                        <a:t>   </a:t>
                      </a:r>
                      <a:r>
                        <a:rPr lang="zh-CN" sz="1200" kern="0" dirty="0">
                          <a:effectLst/>
                          <a:latin typeface="微软雅黑 Light" panose="020B0502040204020203" pitchFamily="34" charset="-122"/>
                          <a:ea typeface="微软雅黑 Light" panose="020B0502040204020203" pitchFamily="34" charset="-122"/>
                        </a:rPr>
                        <a:t>单位（元）</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hMerge="1">
                  <a:tcPr/>
                </a:tc>
              </a:tr>
              <a:tr h="339952">
                <a:tc>
                  <a:txBody>
                    <a:bodyPr/>
                    <a:lstStyle/>
                    <a:p>
                      <a:pPr algn="l">
                        <a:lnSpc>
                          <a:spcPct val="150000"/>
                        </a:lnSpc>
                        <a:spcBef>
                          <a:spcPts val="600"/>
                        </a:spcBef>
                        <a:spcAft>
                          <a:spcPts val="600"/>
                        </a:spcAft>
                      </a:pPr>
                      <a:r>
                        <a:rPr lang="zh-CN" sz="1200" kern="0" dirty="0">
                          <a:effectLst/>
                          <a:latin typeface="微软雅黑 Light" panose="020B0502040204020203" pitchFamily="34" charset="-122"/>
                          <a:ea typeface="微软雅黑 Light" panose="020B0502040204020203" pitchFamily="34" charset="-122"/>
                        </a:rPr>
                        <a:t>一、营业收入</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r">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1232</a:t>
                      </a:r>
                      <a:r>
                        <a:rPr lang="zh-CN" sz="1200" kern="0" dirty="0">
                          <a:effectLst/>
                          <a:latin typeface="微软雅黑 Light" panose="020B0502040204020203" pitchFamily="34" charset="-122"/>
                          <a:ea typeface="微软雅黑 Light" panose="020B0502040204020203" pitchFamily="34" charset="-122"/>
                        </a:rPr>
                        <a:t>元</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zh-CN" sz="1200" kern="0">
                          <a:effectLst/>
                          <a:latin typeface="微软雅黑 Light" panose="020B0502040204020203" pitchFamily="34" charset="-122"/>
                          <a:ea typeface="微软雅黑 Light" panose="020B0502040204020203" pitchFamily="34" charset="-122"/>
                        </a:rPr>
                        <a:t>减：主营业务成本</a:t>
                      </a:r>
                      <a:endParaRPr lang="zh-CN" sz="1200" kern="10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r">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705</a:t>
                      </a:r>
                      <a:r>
                        <a:rPr lang="zh-CN" sz="1200" kern="0" dirty="0">
                          <a:effectLst/>
                          <a:latin typeface="微软雅黑 Light" panose="020B0502040204020203" pitchFamily="34" charset="-122"/>
                          <a:ea typeface="微软雅黑 Light" panose="020B0502040204020203" pitchFamily="34" charset="-122"/>
                        </a:rPr>
                        <a:t>元</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en-US" sz="1200" kern="0">
                          <a:effectLst/>
                          <a:latin typeface="微软雅黑 Light" panose="020B0502040204020203" pitchFamily="34" charset="-122"/>
                          <a:ea typeface="微软雅黑 Light" panose="020B0502040204020203" pitchFamily="34" charset="-122"/>
                        </a:rPr>
                        <a:t>    </a:t>
                      </a:r>
                      <a:r>
                        <a:rPr lang="zh-CN" sz="1200" kern="0">
                          <a:effectLst/>
                          <a:latin typeface="微软雅黑 Light" panose="020B0502040204020203" pitchFamily="34" charset="-122"/>
                          <a:ea typeface="微软雅黑 Light" panose="020B0502040204020203" pitchFamily="34" charset="-122"/>
                        </a:rPr>
                        <a:t>销售费用</a:t>
                      </a:r>
                      <a:endParaRPr lang="zh-CN" sz="1200" kern="10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r">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165.24</a:t>
                      </a:r>
                      <a:r>
                        <a:rPr lang="zh-CN" sz="1200" kern="0" dirty="0">
                          <a:effectLst/>
                          <a:latin typeface="微软雅黑 Light" panose="020B0502040204020203" pitchFamily="34" charset="-122"/>
                          <a:ea typeface="微软雅黑 Light" panose="020B0502040204020203" pitchFamily="34" charset="-122"/>
                        </a:rPr>
                        <a:t>元</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en-US" sz="1200" kern="0">
                          <a:effectLst/>
                          <a:latin typeface="微软雅黑 Light" panose="020B0502040204020203" pitchFamily="34" charset="-122"/>
                          <a:ea typeface="微软雅黑 Light" panose="020B0502040204020203" pitchFamily="34" charset="-122"/>
                        </a:rPr>
                        <a:t>    </a:t>
                      </a:r>
                      <a:r>
                        <a:rPr lang="zh-CN" sz="1200" kern="0">
                          <a:effectLst/>
                          <a:latin typeface="微软雅黑 Light" panose="020B0502040204020203" pitchFamily="34" charset="-122"/>
                          <a:ea typeface="微软雅黑 Light" panose="020B0502040204020203" pitchFamily="34" charset="-122"/>
                        </a:rPr>
                        <a:t>财务费用</a:t>
                      </a:r>
                      <a:endParaRPr lang="zh-CN" sz="1200" kern="10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r">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0</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en-US" sz="1200" kern="0">
                          <a:effectLst/>
                          <a:latin typeface="微软雅黑 Light" panose="020B0502040204020203" pitchFamily="34" charset="-122"/>
                          <a:ea typeface="微软雅黑 Light" panose="020B0502040204020203" pitchFamily="34" charset="-122"/>
                        </a:rPr>
                        <a:t>    </a:t>
                      </a:r>
                      <a:r>
                        <a:rPr lang="zh-CN" sz="1200" kern="0">
                          <a:effectLst/>
                          <a:latin typeface="微软雅黑 Light" panose="020B0502040204020203" pitchFamily="34" charset="-122"/>
                          <a:ea typeface="微软雅黑 Light" panose="020B0502040204020203" pitchFamily="34" charset="-122"/>
                        </a:rPr>
                        <a:t>童年棒棒糖（赞助）</a:t>
                      </a:r>
                      <a:endParaRPr lang="zh-CN" sz="1200" kern="10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r">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0</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zh-CN" sz="1200" kern="0">
                          <a:effectLst/>
                          <a:latin typeface="微软雅黑 Light" panose="020B0502040204020203" pitchFamily="34" charset="-122"/>
                          <a:ea typeface="微软雅黑 Light" panose="020B0502040204020203" pitchFamily="34" charset="-122"/>
                        </a:rPr>
                        <a:t>二、营业利润</a:t>
                      </a:r>
                      <a:endParaRPr lang="zh-CN" sz="1200" kern="10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r">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361.76</a:t>
                      </a:r>
                      <a:r>
                        <a:rPr lang="zh-CN" sz="1200" kern="0" dirty="0">
                          <a:effectLst/>
                          <a:latin typeface="微软雅黑 Light" panose="020B0502040204020203" pitchFamily="34" charset="-122"/>
                          <a:ea typeface="微软雅黑 Light" panose="020B0502040204020203" pitchFamily="34" charset="-122"/>
                        </a:rPr>
                        <a:t>元</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zh-CN" sz="1200" kern="0">
                          <a:effectLst/>
                          <a:latin typeface="微软雅黑 Light" panose="020B0502040204020203" pitchFamily="34" charset="-122"/>
                          <a:ea typeface="微软雅黑 Light" panose="020B0502040204020203" pitchFamily="34" charset="-122"/>
                        </a:rPr>
                        <a:t>加：营业外收入</a:t>
                      </a:r>
                      <a:endParaRPr lang="zh-CN" sz="1200" kern="10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 </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zh-CN" sz="1200" kern="0">
                          <a:effectLst/>
                          <a:latin typeface="微软雅黑 Light" panose="020B0502040204020203" pitchFamily="34" charset="-122"/>
                          <a:ea typeface="微软雅黑 Light" panose="020B0502040204020203" pitchFamily="34" charset="-122"/>
                        </a:rPr>
                        <a:t>减：营业外支出</a:t>
                      </a:r>
                      <a:endParaRPr lang="zh-CN" sz="1200" kern="10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 </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zh-CN" sz="1200" kern="0" dirty="0">
                          <a:effectLst/>
                          <a:latin typeface="微软雅黑 Light" panose="020B0502040204020203" pitchFamily="34" charset="-122"/>
                          <a:ea typeface="微软雅黑 Light" panose="020B0502040204020203" pitchFamily="34" charset="-122"/>
                        </a:rPr>
                        <a:t>三、利润总额</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r">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361.76</a:t>
                      </a:r>
                      <a:r>
                        <a:rPr lang="zh-CN" sz="1200" kern="0" dirty="0">
                          <a:effectLst/>
                          <a:latin typeface="微软雅黑 Light" panose="020B0502040204020203" pitchFamily="34" charset="-122"/>
                          <a:ea typeface="微软雅黑 Light" panose="020B0502040204020203" pitchFamily="34" charset="-122"/>
                        </a:rPr>
                        <a:t>元</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zh-CN" sz="1200" kern="0">
                          <a:effectLst/>
                          <a:latin typeface="微软雅黑 Light" panose="020B0502040204020203" pitchFamily="34" charset="-122"/>
                          <a:ea typeface="微软雅黑 Light" panose="020B0502040204020203" pitchFamily="34" charset="-122"/>
                        </a:rPr>
                        <a:t>减：所得税费用</a:t>
                      </a:r>
                      <a:endParaRPr lang="zh-CN" sz="1200" kern="10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 </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r h="339952">
                <a:tc>
                  <a:txBody>
                    <a:bodyPr/>
                    <a:lstStyle/>
                    <a:p>
                      <a:pPr algn="l">
                        <a:lnSpc>
                          <a:spcPct val="150000"/>
                        </a:lnSpc>
                        <a:spcBef>
                          <a:spcPts val="600"/>
                        </a:spcBef>
                        <a:spcAft>
                          <a:spcPts val="600"/>
                        </a:spcAft>
                      </a:pPr>
                      <a:r>
                        <a:rPr lang="zh-CN" sz="1200" kern="0" dirty="0">
                          <a:effectLst/>
                          <a:latin typeface="微软雅黑 Light" panose="020B0502040204020203" pitchFamily="34" charset="-122"/>
                          <a:ea typeface="微软雅黑 Light" panose="020B0502040204020203" pitchFamily="34" charset="-122"/>
                        </a:rPr>
                        <a:t>四、净利润</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r">
                        <a:lnSpc>
                          <a:spcPct val="150000"/>
                        </a:lnSpc>
                        <a:spcBef>
                          <a:spcPts val="600"/>
                        </a:spcBef>
                        <a:spcAft>
                          <a:spcPts val="600"/>
                        </a:spcAft>
                      </a:pPr>
                      <a:r>
                        <a:rPr lang="en-US" sz="1200" kern="0" dirty="0">
                          <a:effectLst/>
                          <a:latin typeface="微软雅黑 Light" panose="020B0502040204020203" pitchFamily="34" charset="-122"/>
                          <a:ea typeface="微软雅黑 Light" panose="020B0502040204020203" pitchFamily="34" charset="-122"/>
                        </a:rPr>
                        <a:t>361.76</a:t>
                      </a:r>
                      <a:r>
                        <a:rPr lang="zh-CN" sz="1200" kern="0" dirty="0">
                          <a:effectLst/>
                          <a:latin typeface="微软雅黑 Light" panose="020B0502040204020203" pitchFamily="34" charset="-122"/>
                          <a:ea typeface="微软雅黑 Light" panose="020B0502040204020203" pitchFamily="34" charset="-122"/>
                        </a:rPr>
                        <a:t>元</a:t>
                      </a:r>
                      <a:endParaRPr lang="zh-CN" sz="1200" kern="100" dirty="0">
                        <a:solidFill>
                          <a:srgbClr val="31849B"/>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r>
            </a:tbl>
          </a:graphicData>
        </a:graphic>
      </p:graphicFrame>
      <p:sp>
        <p:nvSpPr>
          <p:cNvPr id="13" name="文本框 12"/>
          <p:cNvSpPr txBox="1"/>
          <p:nvPr/>
        </p:nvSpPr>
        <p:spPr>
          <a:xfrm>
            <a:off x="7239000" y="6537459"/>
            <a:ext cx="2558143" cy="276999"/>
          </a:xfrm>
          <a:prstGeom prst="rect">
            <a:avLst/>
          </a:prstGeom>
          <a:noFill/>
        </p:spPr>
        <p:txBody>
          <a:bodyPr wrap="square" rtlCol="0">
            <a:spAutoFit/>
          </a:bodyPr>
          <a:lstStyle/>
          <a:p>
            <a:pPr algn="ctr"/>
            <a:r>
              <a:rPr lang="zh-CN" altLang="en-US" sz="1200" dirty="0" smtClean="0"/>
              <a:t>（利润表）</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22330" y="2024493"/>
            <a:ext cx="12214330" cy="4892693"/>
          </a:xfrm>
          <a:prstGeom prst="rect">
            <a:avLst/>
          </a:prstGeom>
          <a:solidFill>
            <a:schemeClr val="bg1">
              <a:lumMod val="8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pic>
        <p:nvPicPr>
          <p:cNvPr id="11" name="图片 10"/>
          <p:cNvPicPr/>
          <p:nvPr/>
        </p:nvPicPr>
        <p:blipFill>
          <a:blip r:embed="rId2"/>
          <a:srcRect/>
          <a:stretch>
            <a:fillRect/>
          </a:stretch>
        </p:blipFill>
        <p:spPr bwMode="auto">
          <a:xfrm>
            <a:off x="6415992" y="3750054"/>
            <a:ext cx="5273675" cy="2924175"/>
          </a:xfrm>
          <a:prstGeom prst="rect">
            <a:avLst/>
          </a:prstGeom>
          <a:noFill/>
          <a:ln w="9525">
            <a:noFill/>
            <a:miter lim="800000"/>
            <a:headEnd/>
            <a:tailEnd/>
          </a:ln>
        </p:spPr>
      </p:pic>
      <p:pic>
        <p:nvPicPr>
          <p:cNvPr id="10" name="图片 9"/>
          <p:cNvPicPr/>
          <p:nvPr/>
        </p:nvPicPr>
        <p:blipFill>
          <a:blip r:embed="rId3"/>
          <a:srcRect/>
          <a:stretch>
            <a:fillRect/>
          </a:stretch>
        </p:blipFill>
        <p:spPr bwMode="auto">
          <a:xfrm>
            <a:off x="6412817" y="2135498"/>
            <a:ext cx="5276850" cy="1371600"/>
          </a:xfrm>
          <a:prstGeom prst="rect">
            <a:avLst/>
          </a:prstGeom>
          <a:noFill/>
          <a:ln w="9525">
            <a:noFill/>
            <a:miter lim="800000"/>
            <a:headEnd/>
            <a:tailEnd/>
          </a:ln>
        </p:spPr>
      </p:pic>
      <p:pic>
        <p:nvPicPr>
          <p:cNvPr id="14" name="图片 13"/>
          <p:cNvPicPr/>
          <p:nvPr/>
        </p:nvPicPr>
        <p:blipFill>
          <a:blip r:embed="rId4"/>
          <a:srcRect/>
          <a:stretch>
            <a:fillRect/>
          </a:stretch>
        </p:blipFill>
        <p:spPr bwMode="auto">
          <a:xfrm>
            <a:off x="451137" y="3750054"/>
            <a:ext cx="5267325" cy="2657475"/>
          </a:xfrm>
          <a:prstGeom prst="rect">
            <a:avLst/>
          </a:prstGeom>
          <a:noFill/>
          <a:ln w="9525">
            <a:noFill/>
            <a:miter lim="800000"/>
            <a:headEnd/>
            <a:tailEnd/>
          </a:ln>
        </p:spPr>
      </p:pic>
      <p:sp>
        <p:nvSpPr>
          <p:cNvPr id="15" name="文本框 14"/>
          <p:cNvSpPr txBox="1"/>
          <p:nvPr/>
        </p:nvSpPr>
        <p:spPr>
          <a:xfrm>
            <a:off x="0" y="2930173"/>
            <a:ext cx="2558143" cy="338554"/>
          </a:xfrm>
          <a:prstGeom prst="rect">
            <a:avLst/>
          </a:prstGeom>
          <a:noFill/>
        </p:spPr>
        <p:txBody>
          <a:bodyPr wrap="square" rtlCol="0">
            <a:spAutoFit/>
          </a:bodyPr>
          <a:lstStyle/>
          <a:p>
            <a:pPr algn="ctr"/>
            <a:r>
              <a:rPr lang="zh-CN" altLang="en-US" sz="1600" dirty="0" smtClean="0"/>
              <a:t>（服务</a:t>
            </a:r>
            <a:r>
              <a:rPr lang="zh-CN" altLang="en-US" sz="1600" dirty="0"/>
              <a:t>情况汇总</a:t>
            </a:r>
            <a:r>
              <a:rPr lang="zh-CN" altLang="en-US" sz="1600" dirty="0" smtClean="0"/>
              <a:t>表）</a:t>
            </a:r>
            <a:endParaRPr lang="zh-CN" altLang="en-US" sz="1600" dirty="0"/>
          </a:p>
        </p:txBody>
      </p:sp>
      <p:sp>
        <p:nvSpPr>
          <p:cNvPr id="18" name="矩形 17"/>
          <p:cNvSpPr/>
          <p:nvPr/>
        </p:nvSpPr>
        <p:spPr>
          <a:xfrm>
            <a:off x="-1577" y="2004953"/>
            <a:ext cx="2631853" cy="508478"/>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19" name="文本框 18"/>
          <p:cNvSpPr txBox="1"/>
          <p:nvPr/>
        </p:nvSpPr>
        <p:spPr>
          <a:xfrm>
            <a:off x="0" y="1978720"/>
            <a:ext cx="1513114" cy="461665"/>
          </a:xfrm>
          <a:prstGeom prst="rect">
            <a:avLst/>
          </a:prstGeom>
          <a:noFill/>
        </p:spPr>
        <p:txBody>
          <a:bodyPr wrap="square" rtlCol="0">
            <a:spAutoFit/>
          </a:bodyPr>
          <a:lstStyle/>
          <a:p>
            <a:pPr algn="dist"/>
            <a:r>
              <a:rPr lang="zh-CN" altLang="en-US" sz="2400" b="1" dirty="0" smtClean="0">
                <a:solidFill>
                  <a:schemeClr val="bg1"/>
                </a:solidFill>
                <a:latin typeface="微软雅黑 Light" panose="020B0502040204020203" pitchFamily="34" charset="-122"/>
                <a:ea typeface="微软雅黑 Light" panose="020B0502040204020203" pitchFamily="34" charset="-122"/>
              </a:rPr>
              <a:t>财务分析</a:t>
            </a:r>
            <a:endParaRPr lang="en-US" altLang="zh-CN" sz="2400" b="1" dirty="0" smtClean="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8569" b="56789"/>
          <a:stretch>
            <a:fillRect/>
          </a:stretch>
        </p:blipFill>
        <p:spPr>
          <a:xfrm>
            <a:off x="0" y="0"/>
            <a:ext cx="12192000" cy="2002971"/>
          </a:xfrm>
          <a:prstGeom prst="rect">
            <a:avLst/>
          </a:prstGeom>
        </p:spPr>
      </p:pic>
      <p:sp>
        <p:nvSpPr>
          <p:cNvPr id="39" name="矩形 38"/>
          <p:cNvSpPr/>
          <p:nvPr/>
        </p:nvSpPr>
        <p:spPr>
          <a:xfrm>
            <a:off x="217156" y="2710945"/>
            <a:ext cx="5476073" cy="3416320"/>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just">
              <a:lnSpc>
                <a:spcPct val="150000"/>
              </a:lnSpc>
            </a:pPr>
            <a:r>
              <a:rPr lang="zh-CN" altLang="en-US" sz="1600" dirty="0" smtClean="0"/>
              <a:t>　　</a:t>
            </a:r>
            <a:r>
              <a:rPr lang="zh-CN" altLang="zh-CN" sz="1600" dirty="0" smtClean="0"/>
              <a:t>假设</a:t>
            </a:r>
            <a:r>
              <a:rPr lang="zh-CN" altLang="zh-CN" sz="1600" dirty="0"/>
              <a:t>口可公司继续运营，运用市场开发战略和产品开发战略，从上述指标可以看出本项目具有很强的盈利能力且具有较好的发展前景，创造收益能力强，可在实现盈利、保持盈利的持续程度及价值增长方面有较好的表现，并在此基础上实现资产的增长</a:t>
            </a:r>
            <a:r>
              <a:rPr lang="zh-CN" altLang="zh-CN" sz="1600" dirty="0" smtClean="0"/>
              <a:t>。</a:t>
            </a:r>
            <a:endParaRPr lang="en-US" altLang="zh-CN" sz="1600" dirty="0" smtClean="0"/>
          </a:p>
          <a:p>
            <a:pPr algn="just">
              <a:lnSpc>
                <a:spcPct val="150000"/>
              </a:lnSpc>
            </a:pPr>
            <a:r>
              <a:rPr lang="zh-CN" altLang="en-US" sz="1600" dirty="0" smtClean="0"/>
              <a:t>　　</a:t>
            </a:r>
            <a:r>
              <a:rPr lang="en-US" altLang="zh-CN" sz="1600" dirty="0" smtClean="0"/>
              <a:t>2016</a:t>
            </a:r>
            <a:r>
              <a:rPr lang="zh-CN" altLang="zh-CN" sz="1600" dirty="0"/>
              <a:t>年开始，本公司规模和业务范围全面扩大，销售增长率与资产增长率较高，之后稳步上升</a:t>
            </a:r>
            <a:r>
              <a:rPr lang="zh-CN" altLang="zh-CN" sz="1600" dirty="0" smtClean="0"/>
              <a:t>。</a:t>
            </a:r>
            <a:endParaRPr lang="en-US" altLang="zh-CN" sz="1600" dirty="0" smtClean="0"/>
          </a:p>
          <a:p>
            <a:pPr algn="just">
              <a:lnSpc>
                <a:spcPct val="150000"/>
              </a:lnSpc>
            </a:pPr>
            <a:r>
              <a:rPr lang="zh-CN" altLang="en-US" sz="1600" dirty="0" smtClean="0"/>
              <a:t>　　</a:t>
            </a:r>
            <a:r>
              <a:rPr lang="zh-CN" altLang="zh-CN" sz="1600" dirty="0" smtClean="0"/>
              <a:t>上述</a:t>
            </a:r>
            <a:r>
              <a:rPr lang="zh-CN" altLang="zh-CN" sz="1600" dirty="0"/>
              <a:t>指标证明，我们有理由相信我们有持续经营并盈利的能力。</a:t>
            </a:r>
            <a:endParaRPr lang="zh-CN" altLang="en-US" sz="1600" dirty="0">
              <a:solidFill>
                <a:schemeClr val="tx1">
                  <a:lumMod val="75000"/>
                  <a:lumOff val="25000"/>
                </a:schemeClr>
              </a:solidFill>
            </a:endParaRPr>
          </a:p>
        </p:txBody>
      </p:sp>
      <p:sp>
        <p:nvSpPr>
          <p:cNvPr id="38" name="矩形 37"/>
          <p:cNvSpPr/>
          <p:nvPr/>
        </p:nvSpPr>
        <p:spPr>
          <a:xfrm>
            <a:off x="-1577" y="2004953"/>
            <a:ext cx="2631853" cy="508478"/>
          </a:xfrm>
          <a:prstGeom prst="rect">
            <a:avLst/>
          </a:prstGeom>
          <a:solidFill>
            <a:schemeClr val="accent3">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0" name="文本框 39"/>
          <p:cNvSpPr txBox="1"/>
          <p:nvPr/>
        </p:nvSpPr>
        <p:spPr>
          <a:xfrm>
            <a:off x="0" y="1978720"/>
            <a:ext cx="1513114" cy="461665"/>
          </a:xfrm>
          <a:prstGeom prst="rect">
            <a:avLst/>
          </a:prstGeom>
          <a:noFill/>
        </p:spPr>
        <p:txBody>
          <a:bodyPr wrap="square" rtlCol="0">
            <a:spAutoFit/>
          </a:bodyPr>
          <a:lstStyle/>
          <a:p>
            <a:pPr algn="dist"/>
            <a:r>
              <a:rPr lang="zh-CN" altLang="en-US" sz="2400" b="1" dirty="0" smtClean="0">
                <a:solidFill>
                  <a:schemeClr val="bg1"/>
                </a:solidFill>
                <a:latin typeface="微软雅黑 Light" panose="020B0502040204020203" pitchFamily="34" charset="-122"/>
                <a:ea typeface="微软雅黑 Light" panose="020B0502040204020203" pitchFamily="34" charset="-122"/>
              </a:rPr>
              <a:t>财务分析</a:t>
            </a:r>
            <a:endParaRPr lang="en-US" altLang="zh-CN" sz="2400" b="1" dirty="0" smtClean="0">
              <a:solidFill>
                <a:schemeClr val="bg1"/>
              </a:solidFill>
              <a:latin typeface="微软雅黑 Light" panose="020B0502040204020203" pitchFamily="34" charset="-122"/>
              <a:ea typeface="微软雅黑 Light" panose="020B0502040204020203" pitchFamily="34" charset="-122"/>
            </a:endParaRPr>
          </a:p>
        </p:txBody>
      </p:sp>
      <p:graphicFrame>
        <p:nvGraphicFramePr>
          <p:cNvPr id="2" name="表格 1"/>
          <p:cNvGraphicFramePr>
            <a:graphicFrameLocks noGrp="1"/>
          </p:cNvGraphicFramePr>
          <p:nvPr/>
        </p:nvGraphicFramePr>
        <p:xfrm>
          <a:off x="5960325" y="2743200"/>
          <a:ext cx="5785358" cy="3276601"/>
        </p:xfrm>
        <a:graphic>
          <a:graphicData uri="http://schemas.openxmlformats.org/drawingml/2006/table">
            <a:tbl>
              <a:tblPr firstRow="1" firstCol="1" bandRow="1">
                <a:tableStyleId>{F2DE63D5-997A-4646-A377-4702673A728D}</a:tableStyleId>
              </a:tblPr>
              <a:tblGrid>
                <a:gridCol w="1220699"/>
                <a:gridCol w="1220699"/>
                <a:gridCol w="835990"/>
                <a:gridCol w="835990"/>
                <a:gridCol w="835990"/>
                <a:gridCol w="835990"/>
              </a:tblGrid>
              <a:tr h="316933">
                <a:tc gridSpan="2">
                  <a:txBody>
                    <a:bodyPr/>
                    <a:lstStyle/>
                    <a:p>
                      <a:pPr algn="ctr">
                        <a:lnSpc>
                          <a:spcPct val="150000"/>
                        </a:lnSpc>
                        <a:spcBef>
                          <a:spcPts val="600"/>
                        </a:spcBef>
                        <a:spcAft>
                          <a:spcPts val="600"/>
                        </a:spcAft>
                      </a:pPr>
                      <a:r>
                        <a:rPr lang="zh-CN" sz="1100" kern="0" dirty="0">
                          <a:effectLst/>
                        </a:rPr>
                        <a:t>项目</a:t>
                      </a:r>
                      <a:endParaRPr lang="zh-CN" sz="100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hMerge="1">
                  <a:tcPr/>
                </a:tc>
                <a:tc>
                  <a:txBody>
                    <a:bodyPr/>
                    <a:lstStyle/>
                    <a:p>
                      <a:pPr algn="r">
                        <a:lnSpc>
                          <a:spcPct val="150000"/>
                        </a:lnSpc>
                        <a:spcBef>
                          <a:spcPts val="600"/>
                        </a:spcBef>
                        <a:spcAft>
                          <a:spcPts val="600"/>
                        </a:spcAft>
                      </a:pPr>
                      <a:r>
                        <a:rPr lang="en-US" sz="1100" kern="0">
                          <a:effectLst/>
                        </a:rPr>
                        <a:t>2015</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2016</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2017</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2018</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r>
              <a:tr h="739917">
                <a:tc rowSpan="2">
                  <a:txBody>
                    <a:bodyPr/>
                    <a:lstStyle/>
                    <a:p>
                      <a:pPr algn="ctr">
                        <a:lnSpc>
                          <a:spcPct val="150000"/>
                        </a:lnSpc>
                        <a:spcBef>
                          <a:spcPts val="600"/>
                        </a:spcBef>
                        <a:spcAft>
                          <a:spcPts val="600"/>
                        </a:spcAft>
                      </a:pPr>
                      <a:r>
                        <a:rPr lang="zh-CN" sz="1100" kern="0">
                          <a:effectLst/>
                        </a:rPr>
                        <a:t>盈利能力</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l">
                        <a:lnSpc>
                          <a:spcPct val="150000"/>
                        </a:lnSpc>
                        <a:spcBef>
                          <a:spcPts val="600"/>
                        </a:spcBef>
                        <a:spcAft>
                          <a:spcPts val="600"/>
                        </a:spcAft>
                      </a:pPr>
                      <a:r>
                        <a:rPr lang="zh-CN" sz="1100" kern="0" dirty="0">
                          <a:effectLst/>
                        </a:rPr>
                        <a:t>总资产收益率</a:t>
                      </a:r>
                      <a:endParaRPr lang="zh-CN" sz="100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17.65%</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27.33%</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22.45%</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19.79%</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r>
              <a:tr h="739917">
                <a:tc vMerge="1">
                  <a:tcPr/>
                </a:tc>
                <a:tc>
                  <a:txBody>
                    <a:bodyPr/>
                    <a:lstStyle/>
                    <a:p>
                      <a:pPr algn="l">
                        <a:lnSpc>
                          <a:spcPct val="150000"/>
                        </a:lnSpc>
                        <a:spcBef>
                          <a:spcPts val="600"/>
                        </a:spcBef>
                        <a:spcAft>
                          <a:spcPts val="600"/>
                        </a:spcAft>
                      </a:pPr>
                      <a:r>
                        <a:rPr lang="zh-CN" sz="1100" kern="0">
                          <a:effectLst/>
                        </a:rPr>
                        <a:t>销售净利润率</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30.84%</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40.92%</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45.73%</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52.78%</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r>
              <a:tr h="739917">
                <a:tc rowSpan="2">
                  <a:txBody>
                    <a:bodyPr/>
                    <a:lstStyle/>
                    <a:p>
                      <a:pPr algn="ctr">
                        <a:lnSpc>
                          <a:spcPct val="150000"/>
                        </a:lnSpc>
                        <a:spcBef>
                          <a:spcPts val="600"/>
                        </a:spcBef>
                        <a:spcAft>
                          <a:spcPts val="600"/>
                        </a:spcAft>
                      </a:pPr>
                      <a:r>
                        <a:rPr lang="zh-CN" sz="1100" kern="0">
                          <a:effectLst/>
                        </a:rPr>
                        <a:t>发展能力</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l">
                        <a:lnSpc>
                          <a:spcPct val="150000"/>
                        </a:lnSpc>
                        <a:spcBef>
                          <a:spcPts val="600"/>
                        </a:spcBef>
                        <a:spcAft>
                          <a:spcPts val="600"/>
                        </a:spcAft>
                      </a:pPr>
                      <a:r>
                        <a:rPr lang="zh-CN" sz="1100" kern="0">
                          <a:effectLst/>
                        </a:rPr>
                        <a:t>销售增长率</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l">
                        <a:lnSpc>
                          <a:spcPct val="150000"/>
                        </a:lnSpc>
                        <a:spcBef>
                          <a:spcPts val="600"/>
                        </a:spcBef>
                        <a:spcAft>
                          <a:spcPts val="600"/>
                        </a:spcAft>
                      </a:pPr>
                      <a:r>
                        <a:rPr lang="en-US" sz="1100" kern="0">
                          <a:effectLst/>
                        </a:rPr>
                        <a:t> </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300.00%</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63.58%</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70.05%</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r>
              <a:tr h="739917">
                <a:tc vMerge="1">
                  <a:tcPr/>
                </a:tc>
                <a:tc>
                  <a:txBody>
                    <a:bodyPr/>
                    <a:lstStyle/>
                    <a:p>
                      <a:pPr algn="l">
                        <a:lnSpc>
                          <a:spcPct val="150000"/>
                        </a:lnSpc>
                        <a:spcBef>
                          <a:spcPts val="600"/>
                        </a:spcBef>
                        <a:spcAft>
                          <a:spcPts val="600"/>
                        </a:spcAft>
                      </a:pPr>
                      <a:r>
                        <a:rPr lang="zh-CN" sz="1100" kern="0">
                          <a:effectLst/>
                        </a:rPr>
                        <a:t>资产增长率</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l">
                        <a:lnSpc>
                          <a:spcPct val="150000"/>
                        </a:lnSpc>
                        <a:spcBef>
                          <a:spcPts val="600"/>
                        </a:spcBef>
                        <a:spcAft>
                          <a:spcPts val="600"/>
                        </a:spcAft>
                      </a:pPr>
                      <a:r>
                        <a:rPr lang="en-US" sz="1100" kern="0">
                          <a:effectLst/>
                        </a:rPr>
                        <a:t> </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231.33%</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a:effectLst/>
                        </a:rPr>
                        <a:t>89.77%</a:t>
                      </a:r>
                      <a:endParaRPr lang="zh-CN" sz="1000" kern="10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c>
                  <a:txBody>
                    <a:bodyPr/>
                    <a:lstStyle/>
                    <a:p>
                      <a:pPr algn="r">
                        <a:lnSpc>
                          <a:spcPct val="150000"/>
                        </a:lnSpc>
                        <a:spcBef>
                          <a:spcPts val="600"/>
                        </a:spcBef>
                        <a:spcAft>
                          <a:spcPts val="600"/>
                        </a:spcAft>
                      </a:pPr>
                      <a:r>
                        <a:rPr lang="en-US" sz="1100" kern="0" dirty="0">
                          <a:effectLst/>
                        </a:rPr>
                        <a:t>140.04%</a:t>
                      </a:r>
                      <a:endParaRPr lang="zh-CN" sz="1000" kern="100" dirty="0">
                        <a:solidFill>
                          <a:srgbClr val="31849B"/>
                        </a:solidFill>
                        <a:effectLst/>
                        <a:latin typeface="Calibri" panose="020F0502020204030204" charset="0"/>
                        <a:ea typeface="宋体" panose="02010600030101010101" pitchFamily="2" charset="-122"/>
                        <a:cs typeface="Times New Roman" panose="02020603050405020304" pitchFamily="18" charset="0"/>
                      </a:endParaRPr>
                    </a:p>
                  </a:txBody>
                  <a:tcPr marL="66754" marR="66754"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293018" y="2564904"/>
            <a:ext cx="1161802" cy="1104677"/>
            <a:chOff x="1615877" y="1966848"/>
            <a:chExt cx="1161802" cy="1104677"/>
          </a:xfrm>
        </p:grpSpPr>
        <p:grpSp>
          <p:nvGrpSpPr>
            <p:cNvPr id="15" name="组合 14"/>
            <p:cNvGrpSpPr/>
            <p:nvPr/>
          </p:nvGrpSpPr>
          <p:grpSpPr>
            <a:xfrm>
              <a:off x="1847528" y="2292175"/>
              <a:ext cx="714376" cy="473075"/>
              <a:chOff x="5013325" y="2168526"/>
              <a:chExt cx="714376" cy="473075"/>
            </a:xfrm>
          </p:grpSpPr>
          <p:sp>
            <p:nvSpPr>
              <p:cNvPr id="8" name="Freeform 5"/>
              <p:cNvSpPr>
                <a:spLocks noEditPoints="1"/>
              </p:cNvSpPr>
              <p:nvPr/>
            </p:nvSpPr>
            <p:spPr bwMode="auto">
              <a:xfrm>
                <a:off x="5013325" y="2168526"/>
                <a:ext cx="196850" cy="473075"/>
              </a:xfrm>
              <a:custGeom>
                <a:avLst/>
                <a:gdLst>
                  <a:gd name="T0" fmla="*/ 4 w 52"/>
                  <a:gd name="T1" fmla="*/ 0 h 126"/>
                  <a:gd name="T2" fmla="*/ 0 w 52"/>
                  <a:gd name="T3" fmla="*/ 121 h 126"/>
                  <a:gd name="T4" fmla="*/ 48 w 52"/>
                  <a:gd name="T5" fmla="*/ 126 h 126"/>
                  <a:gd name="T6" fmla="*/ 52 w 52"/>
                  <a:gd name="T7" fmla="*/ 5 h 126"/>
                  <a:gd name="T8" fmla="*/ 48 w 52"/>
                  <a:gd name="T9" fmla="*/ 117 h 126"/>
                  <a:gd name="T10" fmla="*/ 9 w 52"/>
                  <a:gd name="T11" fmla="*/ 122 h 126"/>
                  <a:gd name="T12" fmla="*/ 4 w 52"/>
                  <a:gd name="T13" fmla="*/ 82 h 126"/>
                  <a:gd name="T14" fmla="*/ 9 w 52"/>
                  <a:gd name="T15" fmla="*/ 120 h 126"/>
                  <a:gd name="T16" fmla="*/ 45 w 52"/>
                  <a:gd name="T17" fmla="*/ 117 h 126"/>
                  <a:gd name="T18" fmla="*/ 48 w 52"/>
                  <a:gd name="T19" fmla="*/ 117 h 126"/>
                  <a:gd name="T20" fmla="*/ 38 w 52"/>
                  <a:gd name="T21" fmla="*/ 33 h 126"/>
                  <a:gd name="T22" fmla="*/ 42 w 52"/>
                  <a:gd name="T23" fmla="*/ 41 h 126"/>
                  <a:gd name="T24" fmla="*/ 14 w 52"/>
                  <a:gd name="T25" fmla="*/ 45 h 126"/>
                  <a:gd name="T26" fmla="*/ 10 w 52"/>
                  <a:gd name="T27" fmla="*/ 36 h 126"/>
                  <a:gd name="T28" fmla="*/ 10 w 52"/>
                  <a:gd name="T29" fmla="*/ 25 h 126"/>
                  <a:gd name="T30" fmla="*/ 14 w 52"/>
                  <a:gd name="T31" fmla="*/ 16 h 126"/>
                  <a:gd name="T32" fmla="*/ 42 w 52"/>
                  <a:gd name="T33" fmla="*/ 20 h 126"/>
                  <a:gd name="T34" fmla="*/ 38 w 52"/>
                  <a:gd name="T35" fmla="*/ 28 h 126"/>
                  <a:gd name="T36" fmla="*/ 10 w 52"/>
                  <a:gd name="T37" fmla="*/ 25 h 126"/>
                  <a:gd name="T38" fmla="*/ 17 w 52"/>
                  <a:gd name="T39" fmla="*/ 82 h 126"/>
                  <a:gd name="T40" fmla="*/ 34 w 52"/>
                  <a:gd name="T41" fmla="*/ 82 h 126"/>
                  <a:gd name="T42" fmla="*/ 30 w 52"/>
                  <a:gd name="T43" fmla="*/ 102 h 126"/>
                  <a:gd name="T44" fmla="*/ 22 w 52"/>
                  <a:gd name="T45" fmla="*/ 102 h 126"/>
                  <a:gd name="T46" fmla="*/ 30 w 52"/>
                  <a:gd name="T47" fmla="*/ 102 h 126"/>
                  <a:gd name="T48" fmla="*/ 20 w 52"/>
                  <a:gd name="T49" fmla="*/ 57 h 126"/>
                  <a:gd name="T50" fmla="*/ 38 w 52"/>
                  <a:gd name="T51" fmla="*/ 55 h 126"/>
                  <a:gd name="T52" fmla="*/ 38 w 52"/>
                  <a:gd name="T53" fmla="*/ 59 h 126"/>
                  <a:gd name="T54" fmla="*/ 48 w 52"/>
                  <a:gd name="T55" fmla="*/ 44 h 126"/>
                  <a:gd name="T56" fmla="*/ 43 w 52"/>
                  <a:gd name="T57" fmla="*/ 6 h 126"/>
                  <a:gd name="T58" fmla="*/ 7 w 52"/>
                  <a:gd name="T59" fmla="*/ 8 h 126"/>
                  <a:gd name="T60" fmla="*/ 4 w 52"/>
                  <a:gd name="T61" fmla="*/ 8 h 126"/>
                  <a:gd name="T62" fmla="*/ 43 w 52"/>
                  <a:gd name="T63" fmla="*/ 4 h 126"/>
                  <a:gd name="T64" fmla="*/ 48 w 52"/>
                  <a:gd name="T65" fmla="*/ 44 h 126"/>
                  <a:gd name="T66" fmla="*/ 32 w 52"/>
                  <a:gd name="T67" fmla="*/ 28 h 126"/>
                  <a:gd name="T68" fmla="*/ 32 w 52"/>
                  <a:gd name="T69" fmla="*/ 25 h 126"/>
                  <a:gd name="T70" fmla="*/ 30 w 52"/>
                  <a:gd name="T71" fmla="*/ 26 h 126"/>
                  <a:gd name="T72" fmla="*/ 36 w 52"/>
                  <a:gd name="T73" fmla="*/ 28 h 126"/>
                  <a:gd name="T74" fmla="*/ 38 w 52"/>
                  <a:gd name="T75" fmla="*/ 26 h 126"/>
                  <a:gd name="T76" fmla="*/ 36 w 52"/>
                  <a:gd name="T77" fmla="*/ 25 h 126"/>
                  <a:gd name="T78" fmla="*/ 36 w 52"/>
                  <a:gd name="T79" fmla="*/ 28 h 126"/>
                  <a:gd name="T80" fmla="*/ 32 w 52"/>
                  <a:gd name="T81" fmla="*/ 43 h 126"/>
                  <a:gd name="T82" fmla="*/ 32 w 52"/>
                  <a:gd name="T83" fmla="*/ 40 h 126"/>
                  <a:gd name="T84" fmla="*/ 30 w 52"/>
                  <a:gd name="T85" fmla="*/ 42 h 126"/>
                  <a:gd name="T86" fmla="*/ 36 w 52"/>
                  <a:gd name="T87" fmla="*/ 43 h 126"/>
                  <a:gd name="T88" fmla="*/ 39 w 52"/>
                  <a:gd name="T89" fmla="*/ 42 h 126"/>
                  <a:gd name="T90" fmla="*/ 36 w 52"/>
                  <a:gd name="T91" fmla="*/ 40 h 126"/>
                  <a:gd name="T92" fmla="*/ 36 w 52"/>
                  <a:gd name="T93" fmla="*/ 4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126">
                    <a:moveTo>
                      <a:pt x="48" y="0"/>
                    </a:moveTo>
                    <a:cubicBezTo>
                      <a:pt x="4" y="0"/>
                      <a:pt x="4" y="0"/>
                      <a:pt x="4" y="0"/>
                    </a:cubicBezTo>
                    <a:cubicBezTo>
                      <a:pt x="2" y="0"/>
                      <a:pt x="0" y="2"/>
                      <a:pt x="0" y="5"/>
                    </a:cubicBezTo>
                    <a:cubicBezTo>
                      <a:pt x="0" y="121"/>
                      <a:pt x="0" y="121"/>
                      <a:pt x="0" y="121"/>
                    </a:cubicBezTo>
                    <a:cubicBezTo>
                      <a:pt x="0" y="124"/>
                      <a:pt x="2" y="126"/>
                      <a:pt x="4" y="126"/>
                    </a:cubicBezTo>
                    <a:cubicBezTo>
                      <a:pt x="48" y="126"/>
                      <a:pt x="48" y="126"/>
                      <a:pt x="48" y="126"/>
                    </a:cubicBezTo>
                    <a:cubicBezTo>
                      <a:pt x="50" y="126"/>
                      <a:pt x="52" y="124"/>
                      <a:pt x="52" y="121"/>
                    </a:cubicBezTo>
                    <a:cubicBezTo>
                      <a:pt x="52" y="5"/>
                      <a:pt x="52" y="5"/>
                      <a:pt x="52" y="5"/>
                    </a:cubicBezTo>
                    <a:cubicBezTo>
                      <a:pt x="52" y="2"/>
                      <a:pt x="50" y="0"/>
                      <a:pt x="48" y="0"/>
                    </a:cubicBezTo>
                    <a:close/>
                    <a:moveTo>
                      <a:pt x="48" y="117"/>
                    </a:moveTo>
                    <a:cubicBezTo>
                      <a:pt x="48" y="120"/>
                      <a:pt x="46" y="122"/>
                      <a:pt x="43" y="122"/>
                    </a:cubicBezTo>
                    <a:cubicBezTo>
                      <a:pt x="9" y="122"/>
                      <a:pt x="9" y="122"/>
                      <a:pt x="9" y="122"/>
                    </a:cubicBezTo>
                    <a:cubicBezTo>
                      <a:pt x="6" y="122"/>
                      <a:pt x="4" y="120"/>
                      <a:pt x="4" y="117"/>
                    </a:cubicBezTo>
                    <a:cubicBezTo>
                      <a:pt x="4" y="82"/>
                      <a:pt x="4" y="82"/>
                      <a:pt x="4" y="82"/>
                    </a:cubicBezTo>
                    <a:cubicBezTo>
                      <a:pt x="7" y="117"/>
                      <a:pt x="7" y="117"/>
                      <a:pt x="7" y="117"/>
                    </a:cubicBezTo>
                    <a:cubicBezTo>
                      <a:pt x="7" y="119"/>
                      <a:pt x="8" y="120"/>
                      <a:pt x="9" y="120"/>
                    </a:cubicBezTo>
                    <a:cubicBezTo>
                      <a:pt x="43" y="120"/>
                      <a:pt x="43" y="120"/>
                      <a:pt x="43" y="120"/>
                    </a:cubicBezTo>
                    <a:cubicBezTo>
                      <a:pt x="44" y="120"/>
                      <a:pt x="45" y="119"/>
                      <a:pt x="45" y="117"/>
                    </a:cubicBezTo>
                    <a:cubicBezTo>
                      <a:pt x="48" y="82"/>
                      <a:pt x="48" y="82"/>
                      <a:pt x="48" y="82"/>
                    </a:cubicBezTo>
                    <a:lnTo>
                      <a:pt x="48" y="117"/>
                    </a:lnTo>
                    <a:close/>
                    <a:moveTo>
                      <a:pt x="14" y="33"/>
                    </a:moveTo>
                    <a:cubicBezTo>
                      <a:pt x="38" y="33"/>
                      <a:pt x="38" y="33"/>
                      <a:pt x="38" y="33"/>
                    </a:cubicBezTo>
                    <a:cubicBezTo>
                      <a:pt x="40" y="33"/>
                      <a:pt x="42" y="34"/>
                      <a:pt x="42" y="36"/>
                    </a:cubicBezTo>
                    <a:cubicBezTo>
                      <a:pt x="42" y="41"/>
                      <a:pt x="42" y="41"/>
                      <a:pt x="42" y="41"/>
                    </a:cubicBezTo>
                    <a:cubicBezTo>
                      <a:pt x="42" y="43"/>
                      <a:pt x="40" y="45"/>
                      <a:pt x="38" y="45"/>
                    </a:cubicBezTo>
                    <a:cubicBezTo>
                      <a:pt x="14" y="45"/>
                      <a:pt x="14" y="45"/>
                      <a:pt x="14" y="45"/>
                    </a:cubicBezTo>
                    <a:cubicBezTo>
                      <a:pt x="12" y="45"/>
                      <a:pt x="10" y="43"/>
                      <a:pt x="10" y="41"/>
                    </a:cubicBezTo>
                    <a:cubicBezTo>
                      <a:pt x="10" y="36"/>
                      <a:pt x="10" y="36"/>
                      <a:pt x="10" y="36"/>
                    </a:cubicBezTo>
                    <a:cubicBezTo>
                      <a:pt x="10" y="34"/>
                      <a:pt x="12" y="33"/>
                      <a:pt x="14" y="33"/>
                    </a:cubicBezTo>
                    <a:close/>
                    <a:moveTo>
                      <a:pt x="10" y="25"/>
                    </a:moveTo>
                    <a:cubicBezTo>
                      <a:pt x="10" y="20"/>
                      <a:pt x="10" y="20"/>
                      <a:pt x="10" y="20"/>
                    </a:cubicBezTo>
                    <a:cubicBezTo>
                      <a:pt x="10" y="18"/>
                      <a:pt x="12" y="16"/>
                      <a:pt x="14" y="16"/>
                    </a:cubicBezTo>
                    <a:cubicBezTo>
                      <a:pt x="38" y="16"/>
                      <a:pt x="38" y="16"/>
                      <a:pt x="38" y="16"/>
                    </a:cubicBezTo>
                    <a:cubicBezTo>
                      <a:pt x="40" y="16"/>
                      <a:pt x="42" y="18"/>
                      <a:pt x="42" y="20"/>
                    </a:cubicBezTo>
                    <a:cubicBezTo>
                      <a:pt x="42" y="25"/>
                      <a:pt x="42" y="25"/>
                      <a:pt x="42" y="25"/>
                    </a:cubicBezTo>
                    <a:cubicBezTo>
                      <a:pt x="42" y="27"/>
                      <a:pt x="40" y="28"/>
                      <a:pt x="38" y="28"/>
                    </a:cubicBezTo>
                    <a:cubicBezTo>
                      <a:pt x="14" y="28"/>
                      <a:pt x="14" y="28"/>
                      <a:pt x="14" y="28"/>
                    </a:cubicBezTo>
                    <a:cubicBezTo>
                      <a:pt x="12" y="28"/>
                      <a:pt x="10" y="27"/>
                      <a:pt x="10" y="25"/>
                    </a:cubicBezTo>
                    <a:close/>
                    <a:moveTo>
                      <a:pt x="26" y="90"/>
                    </a:moveTo>
                    <a:cubicBezTo>
                      <a:pt x="21" y="90"/>
                      <a:pt x="17" y="86"/>
                      <a:pt x="17" y="82"/>
                    </a:cubicBezTo>
                    <a:cubicBezTo>
                      <a:pt x="17" y="77"/>
                      <a:pt x="21" y="73"/>
                      <a:pt x="26" y="73"/>
                    </a:cubicBezTo>
                    <a:cubicBezTo>
                      <a:pt x="30" y="73"/>
                      <a:pt x="34" y="77"/>
                      <a:pt x="34" y="82"/>
                    </a:cubicBezTo>
                    <a:cubicBezTo>
                      <a:pt x="34" y="86"/>
                      <a:pt x="30" y="90"/>
                      <a:pt x="26" y="90"/>
                    </a:cubicBezTo>
                    <a:close/>
                    <a:moveTo>
                      <a:pt x="30" y="102"/>
                    </a:moveTo>
                    <a:cubicBezTo>
                      <a:pt x="30" y="105"/>
                      <a:pt x="28" y="106"/>
                      <a:pt x="26" y="106"/>
                    </a:cubicBezTo>
                    <a:cubicBezTo>
                      <a:pt x="24" y="106"/>
                      <a:pt x="22" y="105"/>
                      <a:pt x="22" y="102"/>
                    </a:cubicBezTo>
                    <a:cubicBezTo>
                      <a:pt x="22" y="100"/>
                      <a:pt x="24" y="98"/>
                      <a:pt x="26" y="98"/>
                    </a:cubicBezTo>
                    <a:cubicBezTo>
                      <a:pt x="28" y="98"/>
                      <a:pt x="30" y="100"/>
                      <a:pt x="30" y="102"/>
                    </a:cubicBezTo>
                    <a:close/>
                    <a:moveTo>
                      <a:pt x="22" y="59"/>
                    </a:moveTo>
                    <a:cubicBezTo>
                      <a:pt x="21" y="59"/>
                      <a:pt x="20" y="58"/>
                      <a:pt x="20" y="57"/>
                    </a:cubicBezTo>
                    <a:cubicBezTo>
                      <a:pt x="20" y="56"/>
                      <a:pt x="21" y="55"/>
                      <a:pt x="22" y="55"/>
                    </a:cubicBezTo>
                    <a:cubicBezTo>
                      <a:pt x="38" y="55"/>
                      <a:pt x="38" y="55"/>
                      <a:pt x="38" y="55"/>
                    </a:cubicBezTo>
                    <a:cubicBezTo>
                      <a:pt x="40" y="55"/>
                      <a:pt x="41" y="56"/>
                      <a:pt x="41" y="57"/>
                    </a:cubicBezTo>
                    <a:cubicBezTo>
                      <a:pt x="41" y="58"/>
                      <a:pt x="40" y="59"/>
                      <a:pt x="38" y="59"/>
                    </a:cubicBezTo>
                    <a:lnTo>
                      <a:pt x="22" y="59"/>
                    </a:lnTo>
                    <a:close/>
                    <a:moveTo>
                      <a:pt x="48" y="44"/>
                    </a:moveTo>
                    <a:cubicBezTo>
                      <a:pt x="45" y="8"/>
                      <a:pt x="45" y="8"/>
                      <a:pt x="45" y="8"/>
                    </a:cubicBezTo>
                    <a:cubicBezTo>
                      <a:pt x="45" y="7"/>
                      <a:pt x="44" y="6"/>
                      <a:pt x="43" y="6"/>
                    </a:cubicBezTo>
                    <a:cubicBezTo>
                      <a:pt x="9" y="6"/>
                      <a:pt x="9" y="6"/>
                      <a:pt x="9" y="6"/>
                    </a:cubicBezTo>
                    <a:cubicBezTo>
                      <a:pt x="8" y="6"/>
                      <a:pt x="7" y="7"/>
                      <a:pt x="7" y="8"/>
                    </a:cubicBezTo>
                    <a:cubicBezTo>
                      <a:pt x="4" y="44"/>
                      <a:pt x="4" y="44"/>
                      <a:pt x="4" y="44"/>
                    </a:cubicBezTo>
                    <a:cubicBezTo>
                      <a:pt x="4" y="8"/>
                      <a:pt x="4" y="8"/>
                      <a:pt x="4" y="8"/>
                    </a:cubicBezTo>
                    <a:cubicBezTo>
                      <a:pt x="4" y="6"/>
                      <a:pt x="6" y="4"/>
                      <a:pt x="9" y="4"/>
                    </a:cubicBezTo>
                    <a:cubicBezTo>
                      <a:pt x="43" y="4"/>
                      <a:pt x="43" y="4"/>
                      <a:pt x="43" y="4"/>
                    </a:cubicBezTo>
                    <a:cubicBezTo>
                      <a:pt x="46" y="4"/>
                      <a:pt x="48" y="6"/>
                      <a:pt x="48" y="8"/>
                    </a:cubicBezTo>
                    <a:lnTo>
                      <a:pt x="48" y="44"/>
                    </a:lnTo>
                    <a:close/>
                    <a:moveTo>
                      <a:pt x="31" y="28"/>
                    </a:moveTo>
                    <a:cubicBezTo>
                      <a:pt x="32" y="28"/>
                      <a:pt x="32" y="28"/>
                      <a:pt x="32" y="28"/>
                    </a:cubicBezTo>
                    <a:cubicBezTo>
                      <a:pt x="33" y="28"/>
                      <a:pt x="34" y="27"/>
                      <a:pt x="34" y="26"/>
                    </a:cubicBezTo>
                    <a:cubicBezTo>
                      <a:pt x="34" y="25"/>
                      <a:pt x="33" y="25"/>
                      <a:pt x="32" y="25"/>
                    </a:cubicBezTo>
                    <a:cubicBezTo>
                      <a:pt x="31" y="25"/>
                      <a:pt x="31" y="25"/>
                      <a:pt x="31" y="25"/>
                    </a:cubicBezTo>
                    <a:cubicBezTo>
                      <a:pt x="31" y="25"/>
                      <a:pt x="30" y="25"/>
                      <a:pt x="30" y="26"/>
                    </a:cubicBezTo>
                    <a:cubicBezTo>
                      <a:pt x="30" y="27"/>
                      <a:pt x="31" y="28"/>
                      <a:pt x="31" y="28"/>
                    </a:cubicBezTo>
                    <a:close/>
                    <a:moveTo>
                      <a:pt x="36" y="28"/>
                    </a:moveTo>
                    <a:cubicBezTo>
                      <a:pt x="37" y="28"/>
                      <a:pt x="37" y="28"/>
                      <a:pt x="37" y="28"/>
                    </a:cubicBezTo>
                    <a:cubicBezTo>
                      <a:pt x="38" y="28"/>
                      <a:pt x="38" y="27"/>
                      <a:pt x="38" y="26"/>
                    </a:cubicBezTo>
                    <a:cubicBezTo>
                      <a:pt x="38" y="25"/>
                      <a:pt x="38" y="25"/>
                      <a:pt x="37" y="25"/>
                    </a:cubicBezTo>
                    <a:cubicBezTo>
                      <a:pt x="36" y="25"/>
                      <a:pt x="36" y="25"/>
                      <a:pt x="36" y="25"/>
                    </a:cubicBezTo>
                    <a:cubicBezTo>
                      <a:pt x="35" y="25"/>
                      <a:pt x="35" y="25"/>
                      <a:pt x="35" y="26"/>
                    </a:cubicBezTo>
                    <a:cubicBezTo>
                      <a:pt x="35" y="27"/>
                      <a:pt x="35" y="28"/>
                      <a:pt x="36" y="28"/>
                    </a:cubicBezTo>
                    <a:close/>
                    <a:moveTo>
                      <a:pt x="32" y="43"/>
                    </a:moveTo>
                    <a:cubicBezTo>
                      <a:pt x="32" y="43"/>
                      <a:pt x="32" y="43"/>
                      <a:pt x="32" y="43"/>
                    </a:cubicBezTo>
                    <a:cubicBezTo>
                      <a:pt x="33" y="43"/>
                      <a:pt x="34" y="43"/>
                      <a:pt x="34" y="42"/>
                    </a:cubicBezTo>
                    <a:cubicBezTo>
                      <a:pt x="34" y="41"/>
                      <a:pt x="33" y="40"/>
                      <a:pt x="32" y="40"/>
                    </a:cubicBezTo>
                    <a:cubicBezTo>
                      <a:pt x="32" y="40"/>
                      <a:pt x="32" y="40"/>
                      <a:pt x="32" y="40"/>
                    </a:cubicBezTo>
                    <a:cubicBezTo>
                      <a:pt x="31" y="40"/>
                      <a:pt x="30" y="41"/>
                      <a:pt x="30" y="42"/>
                    </a:cubicBezTo>
                    <a:cubicBezTo>
                      <a:pt x="30" y="43"/>
                      <a:pt x="31" y="43"/>
                      <a:pt x="32" y="43"/>
                    </a:cubicBezTo>
                    <a:close/>
                    <a:moveTo>
                      <a:pt x="36" y="43"/>
                    </a:moveTo>
                    <a:cubicBezTo>
                      <a:pt x="37" y="43"/>
                      <a:pt x="37" y="43"/>
                      <a:pt x="37" y="43"/>
                    </a:cubicBezTo>
                    <a:cubicBezTo>
                      <a:pt x="38" y="43"/>
                      <a:pt x="39" y="43"/>
                      <a:pt x="39" y="42"/>
                    </a:cubicBezTo>
                    <a:cubicBezTo>
                      <a:pt x="39" y="41"/>
                      <a:pt x="38" y="40"/>
                      <a:pt x="37" y="40"/>
                    </a:cubicBezTo>
                    <a:cubicBezTo>
                      <a:pt x="36" y="40"/>
                      <a:pt x="36" y="40"/>
                      <a:pt x="36" y="40"/>
                    </a:cubicBezTo>
                    <a:cubicBezTo>
                      <a:pt x="36" y="40"/>
                      <a:pt x="35" y="41"/>
                      <a:pt x="35" y="42"/>
                    </a:cubicBezTo>
                    <a:cubicBezTo>
                      <a:pt x="35" y="43"/>
                      <a:pt x="36" y="43"/>
                      <a:pt x="36" y="43"/>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9" name="Freeform 6"/>
              <p:cNvSpPr/>
              <p:nvPr/>
            </p:nvSpPr>
            <p:spPr bwMode="auto">
              <a:xfrm>
                <a:off x="5297488" y="2270126"/>
                <a:ext cx="392113" cy="233363"/>
              </a:xfrm>
              <a:custGeom>
                <a:avLst/>
                <a:gdLst>
                  <a:gd name="T0" fmla="*/ 59 w 103"/>
                  <a:gd name="T1" fmla="*/ 42 h 62"/>
                  <a:gd name="T2" fmla="*/ 0 w 103"/>
                  <a:gd name="T3" fmla="*/ 60 h 62"/>
                  <a:gd name="T4" fmla="*/ 0 w 103"/>
                  <a:gd name="T5" fmla="*/ 4 h 62"/>
                  <a:gd name="T6" fmla="*/ 4 w 103"/>
                  <a:gd name="T7" fmla="*/ 0 h 62"/>
                  <a:gd name="T8" fmla="*/ 99 w 103"/>
                  <a:gd name="T9" fmla="*/ 0 h 62"/>
                  <a:gd name="T10" fmla="*/ 103 w 103"/>
                  <a:gd name="T11" fmla="*/ 4 h 62"/>
                  <a:gd name="T12" fmla="*/ 59 w 103"/>
                  <a:gd name="T13" fmla="*/ 42 h 62"/>
                </a:gdLst>
                <a:ahLst/>
                <a:cxnLst>
                  <a:cxn ang="0">
                    <a:pos x="T0" y="T1"/>
                  </a:cxn>
                  <a:cxn ang="0">
                    <a:pos x="T2" y="T3"/>
                  </a:cxn>
                  <a:cxn ang="0">
                    <a:pos x="T4" y="T5"/>
                  </a:cxn>
                  <a:cxn ang="0">
                    <a:pos x="T6" y="T7"/>
                  </a:cxn>
                  <a:cxn ang="0">
                    <a:pos x="T8" y="T9"/>
                  </a:cxn>
                  <a:cxn ang="0">
                    <a:pos x="T10" y="T11"/>
                  </a:cxn>
                  <a:cxn ang="0">
                    <a:pos x="T12" y="T13"/>
                  </a:cxn>
                </a:cxnLst>
                <a:rect l="0" t="0" r="r" b="b"/>
                <a:pathLst>
                  <a:path w="103" h="62">
                    <a:moveTo>
                      <a:pt x="59" y="42"/>
                    </a:moveTo>
                    <a:cubicBezTo>
                      <a:pt x="35" y="53"/>
                      <a:pt x="0" y="62"/>
                      <a:pt x="0" y="60"/>
                    </a:cubicBezTo>
                    <a:cubicBezTo>
                      <a:pt x="0" y="4"/>
                      <a:pt x="0" y="4"/>
                      <a:pt x="0" y="4"/>
                    </a:cubicBezTo>
                    <a:cubicBezTo>
                      <a:pt x="0" y="2"/>
                      <a:pt x="1" y="0"/>
                      <a:pt x="4" y="0"/>
                    </a:cubicBezTo>
                    <a:cubicBezTo>
                      <a:pt x="99" y="0"/>
                      <a:pt x="99" y="0"/>
                      <a:pt x="99" y="0"/>
                    </a:cubicBezTo>
                    <a:cubicBezTo>
                      <a:pt x="102" y="0"/>
                      <a:pt x="103" y="2"/>
                      <a:pt x="103" y="4"/>
                    </a:cubicBezTo>
                    <a:cubicBezTo>
                      <a:pt x="103" y="4"/>
                      <a:pt x="83" y="31"/>
                      <a:pt x="59" y="42"/>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5256213" y="2239963"/>
                <a:ext cx="471488" cy="311150"/>
              </a:xfrm>
              <a:custGeom>
                <a:avLst/>
                <a:gdLst>
                  <a:gd name="T0" fmla="*/ 119 w 124"/>
                  <a:gd name="T1" fmla="*/ 0 h 83"/>
                  <a:gd name="T2" fmla="*/ 5 w 124"/>
                  <a:gd name="T3" fmla="*/ 0 h 83"/>
                  <a:gd name="T4" fmla="*/ 0 w 124"/>
                  <a:gd name="T5" fmla="*/ 5 h 83"/>
                  <a:gd name="T6" fmla="*/ 0 w 124"/>
                  <a:gd name="T7" fmla="*/ 79 h 83"/>
                  <a:gd name="T8" fmla="*/ 5 w 124"/>
                  <a:gd name="T9" fmla="*/ 83 h 83"/>
                  <a:gd name="T10" fmla="*/ 119 w 124"/>
                  <a:gd name="T11" fmla="*/ 83 h 83"/>
                  <a:gd name="T12" fmla="*/ 124 w 124"/>
                  <a:gd name="T13" fmla="*/ 79 h 83"/>
                  <a:gd name="T14" fmla="*/ 124 w 124"/>
                  <a:gd name="T15" fmla="*/ 5 h 83"/>
                  <a:gd name="T16" fmla="*/ 119 w 124"/>
                  <a:gd name="T17" fmla="*/ 0 h 83"/>
                  <a:gd name="T18" fmla="*/ 117 w 124"/>
                  <a:gd name="T19" fmla="*/ 75 h 83"/>
                  <a:gd name="T20" fmla="*/ 113 w 124"/>
                  <a:gd name="T21" fmla="*/ 79 h 83"/>
                  <a:gd name="T22" fmla="*/ 11 w 124"/>
                  <a:gd name="T23" fmla="*/ 79 h 83"/>
                  <a:gd name="T24" fmla="*/ 7 w 124"/>
                  <a:gd name="T25" fmla="*/ 75 h 83"/>
                  <a:gd name="T26" fmla="*/ 7 w 124"/>
                  <a:gd name="T27" fmla="*/ 9 h 83"/>
                  <a:gd name="T28" fmla="*/ 11 w 124"/>
                  <a:gd name="T29" fmla="*/ 5 h 83"/>
                  <a:gd name="T30" fmla="*/ 113 w 124"/>
                  <a:gd name="T31" fmla="*/ 5 h 83"/>
                  <a:gd name="T32" fmla="*/ 117 w 124"/>
                  <a:gd name="T33" fmla="*/ 9 h 83"/>
                  <a:gd name="T34" fmla="*/ 117 w 124"/>
                  <a:gd name="T35"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3">
                    <a:moveTo>
                      <a:pt x="119" y="0"/>
                    </a:moveTo>
                    <a:cubicBezTo>
                      <a:pt x="5" y="0"/>
                      <a:pt x="5" y="0"/>
                      <a:pt x="5" y="0"/>
                    </a:cubicBezTo>
                    <a:cubicBezTo>
                      <a:pt x="2" y="0"/>
                      <a:pt x="0" y="2"/>
                      <a:pt x="0" y="5"/>
                    </a:cubicBezTo>
                    <a:cubicBezTo>
                      <a:pt x="0" y="79"/>
                      <a:pt x="0" y="79"/>
                      <a:pt x="0" y="79"/>
                    </a:cubicBezTo>
                    <a:cubicBezTo>
                      <a:pt x="0" y="81"/>
                      <a:pt x="2" y="83"/>
                      <a:pt x="5" y="83"/>
                    </a:cubicBezTo>
                    <a:cubicBezTo>
                      <a:pt x="119" y="83"/>
                      <a:pt x="119" y="83"/>
                      <a:pt x="119" y="83"/>
                    </a:cubicBezTo>
                    <a:cubicBezTo>
                      <a:pt x="122" y="83"/>
                      <a:pt x="124" y="81"/>
                      <a:pt x="124" y="79"/>
                    </a:cubicBezTo>
                    <a:cubicBezTo>
                      <a:pt x="124" y="5"/>
                      <a:pt x="124" y="5"/>
                      <a:pt x="124" y="5"/>
                    </a:cubicBezTo>
                    <a:cubicBezTo>
                      <a:pt x="124" y="2"/>
                      <a:pt x="122" y="0"/>
                      <a:pt x="119" y="0"/>
                    </a:cubicBezTo>
                    <a:close/>
                    <a:moveTo>
                      <a:pt x="117" y="75"/>
                    </a:moveTo>
                    <a:cubicBezTo>
                      <a:pt x="117" y="77"/>
                      <a:pt x="115" y="79"/>
                      <a:pt x="113" y="79"/>
                    </a:cubicBezTo>
                    <a:cubicBezTo>
                      <a:pt x="11" y="79"/>
                      <a:pt x="11" y="79"/>
                      <a:pt x="11" y="79"/>
                    </a:cubicBezTo>
                    <a:cubicBezTo>
                      <a:pt x="9" y="79"/>
                      <a:pt x="7" y="77"/>
                      <a:pt x="7" y="75"/>
                    </a:cubicBezTo>
                    <a:cubicBezTo>
                      <a:pt x="7" y="9"/>
                      <a:pt x="7" y="9"/>
                      <a:pt x="7" y="9"/>
                    </a:cubicBezTo>
                    <a:cubicBezTo>
                      <a:pt x="7" y="7"/>
                      <a:pt x="9" y="5"/>
                      <a:pt x="11" y="5"/>
                    </a:cubicBezTo>
                    <a:cubicBezTo>
                      <a:pt x="113" y="5"/>
                      <a:pt x="113" y="5"/>
                      <a:pt x="113" y="5"/>
                    </a:cubicBezTo>
                    <a:cubicBezTo>
                      <a:pt x="115" y="5"/>
                      <a:pt x="117" y="7"/>
                      <a:pt x="117" y="9"/>
                    </a:cubicBezTo>
                    <a:lnTo>
                      <a:pt x="117" y="75"/>
                    </a:ln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11" name="Freeform 8"/>
              <p:cNvSpPr>
                <a:spLocks noEditPoints="1"/>
              </p:cNvSpPr>
              <p:nvPr/>
            </p:nvSpPr>
            <p:spPr bwMode="auto">
              <a:xfrm>
                <a:off x="5362575" y="2581276"/>
                <a:ext cx="258763" cy="60325"/>
              </a:xfrm>
              <a:custGeom>
                <a:avLst/>
                <a:gdLst>
                  <a:gd name="T0" fmla="*/ 34 w 68"/>
                  <a:gd name="T1" fmla="*/ 0 h 16"/>
                  <a:gd name="T2" fmla="*/ 0 w 68"/>
                  <a:gd name="T3" fmla="*/ 16 h 16"/>
                  <a:gd name="T4" fmla="*/ 68 w 68"/>
                  <a:gd name="T5" fmla="*/ 16 h 16"/>
                  <a:gd name="T6" fmla="*/ 34 w 68"/>
                  <a:gd name="T7" fmla="*/ 0 h 16"/>
                  <a:gd name="T8" fmla="*/ 13 w 68"/>
                  <a:gd name="T9" fmla="*/ 14 h 16"/>
                  <a:gd name="T10" fmla="*/ 5 w 68"/>
                  <a:gd name="T11" fmla="*/ 14 h 16"/>
                  <a:gd name="T12" fmla="*/ 29 w 68"/>
                  <a:gd name="T13" fmla="*/ 2 h 16"/>
                  <a:gd name="T14" fmla="*/ 13 w 68"/>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
                    <a:moveTo>
                      <a:pt x="34" y="0"/>
                    </a:moveTo>
                    <a:cubicBezTo>
                      <a:pt x="19" y="0"/>
                      <a:pt x="6" y="7"/>
                      <a:pt x="0" y="16"/>
                    </a:cubicBezTo>
                    <a:cubicBezTo>
                      <a:pt x="68" y="16"/>
                      <a:pt x="68" y="16"/>
                      <a:pt x="68" y="16"/>
                    </a:cubicBezTo>
                    <a:cubicBezTo>
                      <a:pt x="63" y="7"/>
                      <a:pt x="49" y="0"/>
                      <a:pt x="34" y="0"/>
                    </a:cubicBezTo>
                    <a:close/>
                    <a:moveTo>
                      <a:pt x="13" y="14"/>
                    </a:moveTo>
                    <a:cubicBezTo>
                      <a:pt x="5" y="14"/>
                      <a:pt x="5" y="14"/>
                      <a:pt x="5" y="14"/>
                    </a:cubicBezTo>
                    <a:cubicBezTo>
                      <a:pt x="5" y="14"/>
                      <a:pt x="12" y="4"/>
                      <a:pt x="29" y="2"/>
                    </a:cubicBezTo>
                    <a:cubicBezTo>
                      <a:pt x="14" y="7"/>
                      <a:pt x="13" y="14"/>
                      <a:pt x="13" y="14"/>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20" name="矩形 19"/>
            <p:cNvSpPr/>
            <p:nvPr/>
          </p:nvSpPr>
          <p:spPr>
            <a:xfrm>
              <a:off x="1615877" y="1966848"/>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31259" y="3866290"/>
            <a:ext cx="2285319" cy="369332"/>
          </a:xfrm>
          <a:prstGeom prst="rect">
            <a:avLst/>
          </a:prstGeom>
          <a:noFill/>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公司团队与产品介绍</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1081831" y="4400105"/>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3988643" y="2564904"/>
            <a:ext cx="1161802" cy="1104677"/>
            <a:chOff x="4694362" y="1940830"/>
            <a:chExt cx="1161802" cy="1104677"/>
          </a:xfrm>
        </p:grpSpPr>
        <p:sp>
          <p:nvSpPr>
            <p:cNvPr id="12" name="Freeform 9"/>
            <p:cNvSpPr>
              <a:spLocks noEditPoints="1"/>
            </p:cNvSpPr>
            <p:nvPr/>
          </p:nvSpPr>
          <p:spPr bwMode="auto">
            <a:xfrm>
              <a:off x="4900613" y="2239700"/>
              <a:ext cx="749300" cy="515938"/>
            </a:xfrm>
            <a:custGeom>
              <a:avLst/>
              <a:gdLst>
                <a:gd name="T0" fmla="*/ 178 w 197"/>
                <a:gd name="T1" fmla="*/ 53 h 137"/>
                <a:gd name="T2" fmla="*/ 133 w 197"/>
                <a:gd name="T3" fmla="*/ 5 h 137"/>
                <a:gd name="T4" fmla="*/ 98 w 197"/>
                <a:gd name="T5" fmla="*/ 14 h 137"/>
                <a:gd name="T6" fmla="*/ 68 w 197"/>
                <a:gd name="T7" fmla="*/ 5 h 137"/>
                <a:gd name="T8" fmla="*/ 21 w 197"/>
                <a:gd name="T9" fmla="*/ 42 h 137"/>
                <a:gd name="T10" fmla="*/ 19 w 197"/>
                <a:gd name="T11" fmla="*/ 124 h 137"/>
                <a:gd name="T12" fmla="*/ 71 w 197"/>
                <a:gd name="T13" fmla="*/ 96 h 137"/>
                <a:gd name="T14" fmla="*/ 121 w 197"/>
                <a:gd name="T15" fmla="*/ 95 h 137"/>
                <a:gd name="T16" fmla="*/ 172 w 197"/>
                <a:gd name="T17" fmla="*/ 127 h 137"/>
                <a:gd name="T18" fmla="*/ 178 w 197"/>
                <a:gd name="T19" fmla="*/ 53 h 137"/>
                <a:gd name="T20" fmla="*/ 62 w 197"/>
                <a:gd name="T21" fmla="*/ 76 h 137"/>
                <a:gd name="T22" fmla="*/ 38 w 197"/>
                <a:gd name="T23" fmla="*/ 51 h 137"/>
                <a:gd name="T24" fmla="*/ 62 w 197"/>
                <a:gd name="T25" fmla="*/ 27 h 137"/>
                <a:gd name="T26" fmla="*/ 86 w 197"/>
                <a:gd name="T27" fmla="*/ 51 h 137"/>
                <a:gd name="T28" fmla="*/ 62 w 197"/>
                <a:gd name="T29" fmla="*/ 76 h 137"/>
                <a:gd name="T30" fmla="*/ 137 w 197"/>
                <a:gd name="T31" fmla="*/ 31 h 137"/>
                <a:gd name="T32" fmla="*/ 148 w 197"/>
                <a:gd name="T33" fmla="*/ 31 h 137"/>
                <a:gd name="T34" fmla="*/ 148 w 197"/>
                <a:gd name="T35" fmla="*/ 41 h 137"/>
                <a:gd name="T36" fmla="*/ 137 w 197"/>
                <a:gd name="T37" fmla="*/ 41 h 137"/>
                <a:gd name="T38" fmla="*/ 137 w 197"/>
                <a:gd name="T39" fmla="*/ 31 h 137"/>
                <a:gd name="T40" fmla="*/ 124 w 197"/>
                <a:gd name="T41" fmla="*/ 55 h 137"/>
                <a:gd name="T42" fmla="*/ 124 w 197"/>
                <a:gd name="T43" fmla="*/ 45 h 137"/>
                <a:gd name="T44" fmla="*/ 134 w 197"/>
                <a:gd name="T45" fmla="*/ 45 h 137"/>
                <a:gd name="T46" fmla="*/ 134 w 197"/>
                <a:gd name="T47" fmla="*/ 55 h 137"/>
                <a:gd name="T48" fmla="*/ 124 w 197"/>
                <a:gd name="T49" fmla="*/ 55 h 137"/>
                <a:gd name="T50" fmla="*/ 147 w 197"/>
                <a:gd name="T51" fmla="*/ 68 h 137"/>
                <a:gd name="T52" fmla="*/ 137 w 197"/>
                <a:gd name="T53" fmla="*/ 68 h 137"/>
                <a:gd name="T54" fmla="*/ 137 w 197"/>
                <a:gd name="T55" fmla="*/ 58 h 137"/>
                <a:gd name="T56" fmla="*/ 147 w 197"/>
                <a:gd name="T57" fmla="*/ 58 h 137"/>
                <a:gd name="T58" fmla="*/ 147 w 197"/>
                <a:gd name="T59" fmla="*/ 68 h 137"/>
                <a:gd name="T60" fmla="*/ 161 w 197"/>
                <a:gd name="T61" fmla="*/ 54 h 137"/>
                <a:gd name="T62" fmla="*/ 151 w 197"/>
                <a:gd name="T63" fmla="*/ 54 h 137"/>
                <a:gd name="T64" fmla="*/ 151 w 197"/>
                <a:gd name="T65" fmla="*/ 44 h 137"/>
                <a:gd name="T66" fmla="*/ 161 w 197"/>
                <a:gd name="T67" fmla="*/ 44 h 137"/>
                <a:gd name="T68" fmla="*/ 161 w 197"/>
                <a:gd name="T69" fmla="*/ 54 h 137"/>
                <a:gd name="T70" fmla="*/ 62 w 197"/>
                <a:gd name="T71" fmla="*/ 37 h 137"/>
                <a:gd name="T72" fmla="*/ 48 w 197"/>
                <a:gd name="T73" fmla="*/ 51 h 137"/>
                <a:gd name="T74" fmla="*/ 62 w 197"/>
                <a:gd name="T75" fmla="*/ 66 h 137"/>
                <a:gd name="T76" fmla="*/ 76 w 197"/>
                <a:gd name="T77" fmla="*/ 51 h 137"/>
                <a:gd name="T78" fmla="*/ 62 w 197"/>
                <a:gd name="T79" fmla="*/ 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 h="137">
                  <a:moveTo>
                    <a:pt x="178" y="53"/>
                  </a:moveTo>
                  <a:cubicBezTo>
                    <a:pt x="172" y="28"/>
                    <a:pt x="163" y="1"/>
                    <a:pt x="133" y="5"/>
                  </a:cubicBezTo>
                  <a:cubicBezTo>
                    <a:pt x="121" y="7"/>
                    <a:pt x="112" y="14"/>
                    <a:pt x="98" y="14"/>
                  </a:cubicBezTo>
                  <a:cubicBezTo>
                    <a:pt x="87" y="14"/>
                    <a:pt x="79" y="7"/>
                    <a:pt x="68" y="5"/>
                  </a:cubicBezTo>
                  <a:cubicBezTo>
                    <a:pt x="38" y="0"/>
                    <a:pt x="30" y="15"/>
                    <a:pt x="21" y="42"/>
                  </a:cubicBezTo>
                  <a:cubicBezTo>
                    <a:pt x="16" y="58"/>
                    <a:pt x="0" y="112"/>
                    <a:pt x="19" y="124"/>
                  </a:cubicBezTo>
                  <a:cubicBezTo>
                    <a:pt x="37" y="137"/>
                    <a:pt x="57" y="102"/>
                    <a:pt x="71" y="96"/>
                  </a:cubicBezTo>
                  <a:cubicBezTo>
                    <a:pt x="84" y="91"/>
                    <a:pt x="110" y="92"/>
                    <a:pt x="121" y="95"/>
                  </a:cubicBezTo>
                  <a:cubicBezTo>
                    <a:pt x="138" y="100"/>
                    <a:pt x="154" y="131"/>
                    <a:pt x="172" y="127"/>
                  </a:cubicBezTo>
                  <a:cubicBezTo>
                    <a:pt x="197" y="122"/>
                    <a:pt x="182" y="69"/>
                    <a:pt x="178" y="53"/>
                  </a:cubicBezTo>
                  <a:close/>
                  <a:moveTo>
                    <a:pt x="62" y="76"/>
                  </a:moveTo>
                  <a:cubicBezTo>
                    <a:pt x="48" y="76"/>
                    <a:pt x="38" y="65"/>
                    <a:pt x="38" y="51"/>
                  </a:cubicBezTo>
                  <a:cubicBezTo>
                    <a:pt x="38" y="38"/>
                    <a:pt x="48" y="27"/>
                    <a:pt x="62" y="27"/>
                  </a:cubicBezTo>
                  <a:cubicBezTo>
                    <a:pt x="75" y="27"/>
                    <a:pt x="86" y="38"/>
                    <a:pt x="86" y="51"/>
                  </a:cubicBezTo>
                  <a:cubicBezTo>
                    <a:pt x="86" y="65"/>
                    <a:pt x="75" y="76"/>
                    <a:pt x="62" y="76"/>
                  </a:cubicBezTo>
                  <a:close/>
                  <a:moveTo>
                    <a:pt x="137" y="31"/>
                  </a:moveTo>
                  <a:cubicBezTo>
                    <a:pt x="140" y="28"/>
                    <a:pt x="145" y="28"/>
                    <a:pt x="148" y="31"/>
                  </a:cubicBezTo>
                  <a:cubicBezTo>
                    <a:pt x="150" y="34"/>
                    <a:pt x="150" y="39"/>
                    <a:pt x="148" y="41"/>
                  </a:cubicBezTo>
                  <a:cubicBezTo>
                    <a:pt x="145" y="44"/>
                    <a:pt x="140" y="44"/>
                    <a:pt x="137" y="41"/>
                  </a:cubicBezTo>
                  <a:cubicBezTo>
                    <a:pt x="135" y="39"/>
                    <a:pt x="135" y="34"/>
                    <a:pt x="137" y="31"/>
                  </a:cubicBezTo>
                  <a:close/>
                  <a:moveTo>
                    <a:pt x="124" y="55"/>
                  </a:moveTo>
                  <a:cubicBezTo>
                    <a:pt x="121" y="52"/>
                    <a:pt x="121" y="48"/>
                    <a:pt x="124" y="45"/>
                  </a:cubicBezTo>
                  <a:cubicBezTo>
                    <a:pt x="127" y="42"/>
                    <a:pt x="131" y="42"/>
                    <a:pt x="134" y="45"/>
                  </a:cubicBezTo>
                  <a:cubicBezTo>
                    <a:pt x="137" y="48"/>
                    <a:pt x="137" y="52"/>
                    <a:pt x="134" y="55"/>
                  </a:cubicBezTo>
                  <a:cubicBezTo>
                    <a:pt x="131" y="58"/>
                    <a:pt x="127" y="58"/>
                    <a:pt x="124" y="55"/>
                  </a:cubicBezTo>
                  <a:close/>
                  <a:moveTo>
                    <a:pt x="147" y="68"/>
                  </a:moveTo>
                  <a:cubicBezTo>
                    <a:pt x="144" y="71"/>
                    <a:pt x="140" y="71"/>
                    <a:pt x="137" y="68"/>
                  </a:cubicBezTo>
                  <a:cubicBezTo>
                    <a:pt x="134" y="65"/>
                    <a:pt x="134" y="61"/>
                    <a:pt x="137" y="58"/>
                  </a:cubicBezTo>
                  <a:cubicBezTo>
                    <a:pt x="140" y="55"/>
                    <a:pt x="144" y="55"/>
                    <a:pt x="147" y="58"/>
                  </a:cubicBezTo>
                  <a:cubicBezTo>
                    <a:pt x="150" y="61"/>
                    <a:pt x="150" y="65"/>
                    <a:pt x="147" y="68"/>
                  </a:cubicBezTo>
                  <a:close/>
                  <a:moveTo>
                    <a:pt x="161" y="54"/>
                  </a:moveTo>
                  <a:cubicBezTo>
                    <a:pt x="158" y="57"/>
                    <a:pt x="153" y="57"/>
                    <a:pt x="151" y="54"/>
                  </a:cubicBezTo>
                  <a:cubicBezTo>
                    <a:pt x="148" y="52"/>
                    <a:pt x="148" y="47"/>
                    <a:pt x="151" y="44"/>
                  </a:cubicBezTo>
                  <a:cubicBezTo>
                    <a:pt x="153" y="42"/>
                    <a:pt x="158" y="42"/>
                    <a:pt x="161" y="44"/>
                  </a:cubicBezTo>
                  <a:cubicBezTo>
                    <a:pt x="163" y="47"/>
                    <a:pt x="163" y="52"/>
                    <a:pt x="161" y="54"/>
                  </a:cubicBezTo>
                  <a:close/>
                  <a:moveTo>
                    <a:pt x="62" y="37"/>
                  </a:moveTo>
                  <a:cubicBezTo>
                    <a:pt x="54" y="37"/>
                    <a:pt x="48" y="44"/>
                    <a:pt x="48" y="51"/>
                  </a:cubicBezTo>
                  <a:cubicBezTo>
                    <a:pt x="48" y="59"/>
                    <a:pt x="54" y="66"/>
                    <a:pt x="62" y="66"/>
                  </a:cubicBezTo>
                  <a:cubicBezTo>
                    <a:pt x="70" y="66"/>
                    <a:pt x="76" y="59"/>
                    <a:pt x="76" y="51"/>
                  </a:cubicBezTo>
                  <a:cubicBezTo>
                    <a:pt x="76" y="44"/>
                    <a:pt x="70" y="37"/>
                    <a:pt x="62" y="37"/>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1" name="矩形 20"/>
            <p:cNvSpPr/>
            <p:nvPr/>
          </p:nvSpPr>
          <p:spPr>
            <a:xfrm>
              <a:off x="4694362" y="1940830"/>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457577" y="3866290"/>
            <a:ext cx="2285319" cy="369332"/>
          </a:xfrm>
          <a:prstGeom prst="rect">
            <a:avLst/>
          </a:prstGeom>
          <a:noFill/>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竞争分析与营销策略</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36" name="直接连接符 35"/>
          <p:cNvCxnSpPr/>
          <p:nvPr/>
        </p:nvCxnSpPr>
        <p:spPr>
          <a:xfrm>
            <a:off x="3808149" y="4400105"/>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705724" y="2564905"/>
            <a:ext cx="1161802" cy="1104677"/>
            <a:chOff x="4804693" y="3810906"/>
            <a:chExt cx="1161802" cy="1104677"/>
          </a:xfrm>
        </p:grpSpPr>
        <p:grpSp>
          <p:nvGrpSpPr>
            <p:cNvPr id="16" name="组合 15"/>
            <p:cNvGrpSpPr/>
            <p:nvPr/>
          </p:nvGrpSpPr>
          <p:grpSpPr>
            <a:xfrm>
              <a:off x="5054600" y="4035426"/>
              <a:ext cx="661988" cy="655638"/>
              <a:chOff x="5054600" y="4035426"/>
              <a:chExt cx="661988" cy="655638"/>
            </a:xfrm>
          </p:grpSpPr>
          <p:sp>
            <p:nvSpPr>
              <p:cNvPr id="13" name="Freeform 10"/>
              <p:cNvSpPr>
                <a:spLocks noEditPoints="1"/>
              </p:cNvSpPr>
              <p:nvPr/>
            </p:nvSpPr>
            <p:spPr bwMode="auto">
              <a:xfrm>
                <a:off x="5054600" y="4035426"/>
                <a:ext cx="661988" cy="655638"/>
              </a:xfrm>
              <a:custGeom>
                <a:avLst/>
                <a:gdLst>
                  <a:gd name="T0" fmla="*/ 87 w 174"/>
                  <a:gd name="T1" fmla="*/ 0 h 174"/>
                  <a:gd name="T2" fmla="*/ 174 w 174"/>
                  <a:gd name="T3" fmla="*/ 87 h 174"/>
                  <a:gd name="T4" fmla="*/ 87 w 174"/>
                  <a:gd name="T5" fmla="*/ 174 h 174"/>
                  <a:gd name="T6" fmla="*/ 0 w 174"/>
                  <a:gd name="T7" fmla="*/ 87 h 174"/>
                  <a:gd name="T8" fmla="*/ 87 w 174"/>
                  <a:gd name="T9" fmla="*/ 0 h 174"/>
                  <a:gd name="T10" fmla="*/ 87 w 174"/>
                  <a:gd name="T11" fmla="*/ 46 h 174"/>
                  <a:gd name="T12" fmla="*/ 46 w 174"/>
                  <a:gd name="T13" fmla="*/ 87 h 174"/>
                  <a:gd name="T14" fmla="*/ 87 w 174"/>
                  <a:gd name="T15" fmla="*/ 128 h 174"/>
                  <a:gd name="T16" fmla="*/ 128 w 174"/>
                  <a:gd name="T17" fmla="*/ 87 h 174"/>
                  <a:gd name="T18" fmla="*/ 87 w 174"/>
                  <a:gd name="T19" fmla="*/ 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4">
                    <a:moveTo>
                      <a:pt x="87" y="0"/>
                    </a:moveTo>
                    <a:cubicBezTo>
                      <a:pt x="135" y="0"/>
                      <a:pt x="174" y="39"/>
                      <a:pt x="174" y="87"/>
                    </a:cubicBezTo>
                    <a:cubicBezTo>
                      <a:pt x="174" y="135"/>
                      <a:pt x="135" y="174"/>
                      <a:pt x="87" y="174"/>
                    </a:cubicBezTo>
                    <a:cubicBezTo>
                      <a:pt x="39" y="174"/>
                      <a:pt x="0" y="135"/>
                      <a:pt x="0" y="87"/>
                    </a:cubicBezTo>
                    <a:cubicBezTo>
                      <a:pt x="0" y="39"/>
                      <a:pt x="39" y="0"/>
                      <a:pt x="87" y="0"/>
                    </a:cubicBezTo>
                    <a:moveTo>
                      <a:pt x="87" y="46"/>
                    </a:moveTo>
                    <a:cubicBezTo>
                      <a:pt x="64" y="46"/>
                      <a:pt x="46" y="64"/>
                      <a:pt x="46" y="87"/>
                    </a:cubicBezTo>
                    <a:cubicBezTo>
                      <a:pt x="46" y="110"/>
                      <a:pt x="64" y="128"/>
                      <a:pt x="87" y="128"/>
                    </a:cubicBezTo>
                    <a:cubicBezTo>
                      <a:pt x="110" y="128"/>
                      <a:pt x="128" y="110"/>
                      <a:pt x="128" y="87"/>
                    </a:cubicBezTo>
                    <a:cubicBezTo>
                      <a:pt x="128" y="64"/>
                      <a:pt x="110" y="46"/>
                      <a:pt x="87" y="46"/>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14" name="Freeform 11"/>
              <p:cNvSpPr>
                <a:spLocks noEditPoints="1"/>
              </p:cNvSpPr>
              <p:nvPr/>
            </p:nvSpPr>
            <p:spPr bwMode="auto">
              <a:xfrm>
                <a:off x="5275263" y="4254501"/>
                <a:ext cx="220663" cy="217488"/>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39 h 58"/>
                  <a:gd name="T12" fmla="*/ 19 w 58"/>
                  <a:gd name="T13" fmla="*/ 29 h 58"/>
                  <a:gd name="T14" fmla="*/ 29 w 58"/>
                  <a:gd name="T15" fmla="*/ 19 h 58"/>
                  <a:gd name="T16" fmla="*/ 39 w 58"/>
                  <a:gd name="T17" fmla="*/ 29 h 58"/>
                  <a:gd name="T18" fmla="*/ 29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39"/>
                    </a:moveTo>
                    <a:cubicBezTo>
                      <a:pt x="23" y="39"/>
                      <a:pt x="19" y="35"/>
                      <a:pt x="19" y="29"/>
                    </a:cubicBezTo>
                    <a:cubicBezTo>
                      <a:pt x="19" y="23"/>
                      <a:pt x="23" y="19"/>
                      <a:pt x="29" y="19"/>
                    </a:cubicBezTo>
                    <a:cubicBezTo>
                      <a:pt x="35" y="19"/>
                      <a:pt x="39" y="23"/>
                      <a:pt x="39" y="29"/>
                    </a:cubicBezTo>
                    <a:cubicBezTo>
                      <a:pt x="39" y="35"/>
                      <a:pt x="35" y="39"/>
                      <a:pt x="29" y="39"/>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23" name="矩形 22"/>
            <p:cNvSpPr/>
            <p:nvPr/>
          </p:nvSpPr>
          <p:spPr>
            <a:xfrm>
              <a:off x="4804693" y="3810906"/>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6174996" y="3866290"/>
            <a:ext cx="2285319" cy="369332"/>
          </a:xfrm>
          <a:prstGeom prst="rect">
            <a:avLst/>
          </a:prstGeom>
          <a:noFill/>
          <a:ln>
            <a:noFill/>
          </a:ln>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执行情况与财务报表</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39" name="直接连接符 38"/>
          <p:cNvCxnSpPr/>
          <p:nvPr/>
        </p:nvCxnSpPr>
        <p:spPr>
          <a:xfrm>
            <a:off x="6525568" y="4400106"/>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9350156" y="2564905"/>
            <a:ext cx="1161802" cy="1104677"/>
            <a:chOff x="8151143" y="1958117"/>
            <a:chExt cx="1161802" cy="1104677"/>
          </a:xfrm>
        </p:grpSpPr>
        <p:grpSp>
          <p:nvGrpSpPr>
            <p:cNvPr id="17" name="Group 14"/>
            <p:cNvGrpSpPr>
              <a:grpSpLocks noChangeAspect="1"/>
            </p:cNvGrpSpPr>
            <p:nvPr/>
          </p:nvGrpSpPr>
          <p:grpSpPr bwMode="auto">
            <a:xfrm>
              <a:off x="8399463" y="2165350"/>
              <a:ext cx="665162" cy="663575"/>
              <a:chOff x="5291" y="1364"/>
              <a:chExt cx="419" cy="418"/>
            </a:xfrm>
          </p:grpSpPr>
          <p:sp>
            <p:nvSpPr>
              <p:cNvPr id="18" name="AutoShape 13"/>
              <p:cNvSpPr>
                <a:spLocks noChangeAspect="1" noChangeArrowheads="1" noTextEdit="1"/>
              </p:cNvSpPr>
              <p:nvPr/>
            </p:nvSpPr>
            <p:spPr bwMode="auto">
              <a:xfrm>
                <a:off x="5291" y="1364"/>
                <a:ext cx="419"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Freeform 15"/>
              <p:cNvSpPr>
                <a:spLocks noEditPoints="1"/>
              </p:cNvSpPr>
              <p:nvPr/>
            </p:nvSpPr>
            <p:spPr bwMode="auto">
              <a:xfrm>
                <a:off x="5286" y="1359"/>
                <a:ext cx="429" cy="423"/>
              </a:xfrm>
              <a:custGeom>
                <a:avLst/>
                <a:gdLst>
                  <a:gd name="T0" fmla="*/ 171 w 178"/>
                  <a:gd name="T1" fmla="*/ 17 h 176"/>
                  <a:gd name="T2" fmla="*/ 161 w 178"/>
                  <a:gd name="T3" fmla="*/ 7 h 176"/>
                  <a:gd name="T4" fmla="*/ 136 w 178"/>
                  <a:gd name="T5" fmla="*/ 7 h 176"/>
                  <a:gd name="T6" fmla="*/ 112 w 178"/>
                  <a:gd name="T7" fmla="*/ 31 h 176"/>
                  <a:gd name="T8" fmla="*/ 100 w 178"/>
                  <a:gd name="T9" fmla="*/ 19 h 176"/>
                  <a:gd name="T10" fmla="*/ 76 w 178"/>
                  <a:gd name="T11" fmla="*/ 43 h 176"/>
                  <a:gd name="T12" fmla="*/ 86 w 178"/>
                  <a:gd name="T13" fmla="*/ 53 h 176"/>
                  <a:gd name="T14" fmla="*/ 19 w 178"/>
                  <a:gd name="T15" fmla="*/ 120 h 176"/>
                  <a:gd name="T16" fmla="*/ 12 w 178"/>
                  <a:gd name="T17" fmla="*/ 136 h 176"/>
                  <a:gd name="T18" fmla="*/ 8 w 178"/>
                  <a:gd name="T19" fmla="*/ 140 h 176"/>
                  <a:gd name="T20" fmla="*/ 8 w 178"/>
                  <a:gd name="T21" fmla="*/ 170 h 176"/>
                  <a:gd name="T22" fmla="*/ 23 w 178"/>
                  <a:gd name="T23" fmla="*/ 176 h 176"/>
                  <a:gd name="T24" fmla="*/ 38 w 178"/>
                  <a:gd name="T25" fmla="*/ 170 h 176"/>
                  <a:gd name="T26" fmla="*/ 42 w 178"/>
                  <a:gd name="T27" fmla="*/ 166 h 176"/>
                  <a:gd name="T28" fmla="*/ 58 w 178"/>
                  <a:gd name="T29" fmla="*/ 159 h 176"/>
                  <a:gd name="T30" fmla="*/ 125 w 178"/>
                  <a:gd name="T31" fmla="*/ 92 h 176"/>
                  <a:gd name="T32" fmla="*/ 135 w 178"/>
                  <a:gd name="T33" fmla="*/ 102 h 176"/>
                  <a:gd name="T34" fmla="*/ 159 w 178"/>
                  <a:gd name="T35" fmla="*/ 78 h 176"/>
                  <a:gd name="T36" fmla="*/ 147 w 178"/>
                  <a:gd name="T37" fmla="*/ 66 h 176"/>
                  <a:gd name="T38" fmla="*/ 171 w 178"/>
                  <a:gd name="T39" fmla="*/ 42 h 176"/>
                  <a:gd name="T40" fmla="*/ 171 w 178"/>
                  <a:gd name="T41" fmla="*/ 17 h 176"/>
                  <a:gd name="T42" fmla="*/ 47 w 178"/>
                  <a:gd name="T43" fmla="*/ 148 h 176"/>
                  <a:gd name="T44" fmla="*/ 41 w 178"/>
                  <a:gd name="T45" fmla="*/ 151 h 176"/>
                  <a:gd name="T46" fmla="*/ 37 w 178"/>
                  <a:gd name="T47" fmla="*/ 150 h 176"/>
                  <a:gd name="T48" fmla="*/ 37 w 178"/>
                  <a:gd name="T49" fmla="*/ 150 h 176"/>
                  <a:gd name="T50" fmla="*/ 27 w 178"/>
                  <a:gd name="T51" fmla="*/ 159 h 176"/>
                  <a:gd name="T52" fmla="*/ 23 w 178"/>
                  <a:gd name="T53" fmla="*/ 161 h 176"/>
                  <a:gd name="T54" fmla="*/ 19 w 178"/>
                  <a:gd name="T55" fmla="*/ 159 h 176"/>
                  <a:gd name="T56" fmla="*/ 19 w 178"/>
                  <a:gd name="T57" fmla="*/ 151 h 176"/>
                  <a:gd name="T58" fmla="*/ 28 w 178"/>
                  <a:gd name="T59" fmla="*/ 141 h 176"/>
                  <a:gd name="T60" fmla="*/ 28 w 178"/>
                  <a:gd name="T61" fmla="*/ 141 h 176"/>
                  <a:gd name="T62" fmla="*/ 30 w 178"/>
                  <a:gd name="T63" fmla="*/ 131 h 176"/>
                  <a:gd name="T64" fmla="*/ 97 w 178"/>
                  <a:gd name="T65" fmla="*/ 64 h 176"/>
                  <a:gd name="T66" fmla="*/ 114 w 178"/>
                  <a:gd name="T67" fmla="*/ 81 h 176"/>
                  <a:gd name="T68" fmla="*/ 47 w 178"/>
                  <a:gd name="T69"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76">
                    <a:moveTo>
                      <a:pt x="171" y="17"/>
                    </a:moveTo>
                    <a:cubicBezTo>
                      <a:pt x="161" y="7"/>
                      <a:pt x="161" y="7"/>
                      <a:pt x="161" y="7"/>
                    </a:cubicBezTo>
                    <a:cubicBezTo>
                      <a:pt x="154" y="0"/>
                      <a:pt x="143" y="0"/>
                      <a:pt x="136" y="7"/>
                    </a:cubicBezTo>
                    <a:cubicBezTo>
                      <a:pt x="112" y="31"/>
                      <a:pt x="112" y="31"/>
                      <a:pt x="112" y="31"/>
                    </a:cubicBezTo>
                    <a:cubicBezTo>
                      <a:pt x="100" y="19"/>
                      <a:pt x="100" y="19"/>
                      <a:pt x="100" y="19"/>
                    </a:cubicBezTo>
                    <a:cubicBezTo>
                      <a:pt x="76" y="43"/>
                      <a:pt x="76" y="43"/>
                      <a:pt x="76" y="43"/>
                    </a:cubicBezTo>
                    <a:cubicBezTo>
                      <a:pt x="86" y="53"/>
                      <a:pt x="86" y="53"/>
                      <a:pt x="86" y="53"/>
                    </a:cubicBezTo>
                    <a:cubicBezTo>
                      <a:pt x="19" y="120"/>
                      <a:pt x="19" y="120"/>
                      <a:pt x="19" y="120"/>
                    </a:cubicBezTo>
                    <a:cubicBezTo>
                      <a:pt x="15" y="124"/>
                      <a:pt x="12" y="130"/>
                      <a:pt x="12" y="136"/>
                    </a:cubicBezTo>
                    <a:cubicBezTo>
                      <a:pt x="8" y="140"/>
                      <a:pt x="8" y="140"/>
                      <a:pt x="8" y="140"/>
                    </a:cubicBezTo>
                    <a:cubicBezTo>
                      <a:pt x="0" y="148"/>
                      <a:pt x="0" y="162"/>
                      <a:pt x="8" y="170"/>
                    </a:cubicBezTo>
                    <a:cubicBezTo>
                      <a:pt x="12" y="174"/>
                      <a:pt x="17" y="176"/>
                      <a:pt x="23" y="176"/>
                    </a:cubicBezTo>
                    <a:cubicBezTo>
                      <a:pt x="29" y="176"/>
                      <a:pt x="34" y="174"/>
                      <a:pt x="38" y="170"/>
                    </a:cubicBezTo>
                    <a:cubicBezTo>
                      <a:pt x="42" y="166"/>
                      <a:pt x="42" y="166"/>
                      <a:pt x="42" y="166"/>
                    </a:cubicBezTo>
                    <a:cubicBezTo>
                      <a:pt x="48" y="166"/>
                      <a:pt x="54" y="163"/>
                      <a:pt x="58" y="159"/>
                    </a:cubicBezTo>
                    <a:cubicBezTo>
                      <a:pt x="125" y="92"/>
                      <a:pt x="125" y="92"/>
                      <a:pt x="125" y="92"/>
                    </a:cubicBezTo>
                    <a:cubicBezTo>
                      <a:pt x="135" y="102"/>
                      <a:pt x="135" y="102"/>
                      <a:pt x="135" y="102"/>
                    </a:cubicBezTo>
                    <a:cubicBezTo>
                      <a:pt x="159" y="78"/>
                      <a:pt x="159" y="78"/>
                      <a:pt x="159" y="78"/>
                    </a:cubicBezTo>
                    <a:cubicBezTo>
                      <a:pt x="147" y="66"/>
                      <a:pt x="147" y="66"/>
                      <a:pt x="147" y="66"/>
                    </a:cubicBezTo>
                    <a:cubicBezTo>
                      <a:pt x="171" y="42"/>
                      <a:pt x="171" y="42"/>
                      <a:pt x="171" y="42"/>
                    </a:cubicBezTo>
                    <a:cubicBezTo>
                      <a:pt x="178" y="35"/>
                      <a:pt x="178" y="24"/>
                      <a:pt x="171" y="17"/>
                    </a:cubicBezTo>
                    <a:close/>
                    <a:moveTo>
                      <a:pt x="47" y="148"/>
                    </a:moveTo>
                    <a:cubicBezTo>
                      <a:pt x="46" y="150"/>
                      <a:pt x="43" y="151"/>
                      <a:pt x="41" y="151"/>
                    </a:cubicBezTo>
                    <a:cubicBezTo>
                      <a:pt x="39" y="151"/>
                      <a:pt x="38" y="151"/>
                      <a:pt x="37" y="150"/>
                    </a:cubicBezTo>
                    <a:cubicBezTo>
                      <a:pt x="37" y="150"/>
                      <a:pt x="37" y="150"/>
                      <a:pt x="37" y="150"/>
                    </a:cubicBezTo>
                    <a:cubicBezTo>
                      <a:pt x="27" y="159"/>
                      <a:pt x="27" y="159"/>
                      <a:pt x="27" y="159"/>
                    </a:cubicBezTo>
                    <a:cubicBezTo>
                      <a:pt x="26" y="160"/>
                      <a:pt x="25" y="161"/>
                      <a:pt x="23" y="161"/>
                    </a:cubicBezTo>
                    <a:cubicBezTo>
                      <a:pt x="21" y="161"/>
                      <a:pt x="20" y="160"/>
                      <a:pt x="19" y="159"/>
                    </a:cubicBezTo>
                    <a:cubicBezTo>
                      <a:pt x="16" y="157"/>
                      <a:pt x="16" y="153"/>
                      <a:pt x="19" y="151"/>
                    </a:cubicBezTo>
                    <a:cubicBezTo>
                      <a:pt x="28" y="141"/>
                      <a:pt x="28" y="141"/>
                      <a:pt x="28" y="141"/>
                    </a:cubicBezTo>
                    <a:cubicBezTo>
                      <a:pt x="28" y="141"/>
                      <a:pt x="28" y="141"/>
                      <a:pt x="28" y="141"/>
                    </a:cubicBezTo>
                    <a:cubicBezTo>
                      <a:pt x="26" y="138"/>
                      <a:pt x="27" y="134"/>
                      <a:pt x="30" y="131"/>
                    </a:cubicBezTo>
                    <a:cubicBezTo>
                      <a:pt x="97" y="64"/>
                      <a:pt x="97" y="64"/>
                      <a:pt x="97" y="64"/>
                    </a:cubicBezTo>
                    <a:cubicBezTo>
                      <a:pt x="114" y="81"/>
                      <a:pt x="114" y="81"/>
                      <a:pt x="114" y="81"/>
                    </a:cubicBezTo>
                    <a:lnTo>
                      <a:pt x="47" y="148"/>
                    </a:lnTo>
                    <a:close/>
                  </a:path>
                </a:pathLst>
              </a:custGeom>
              <a:solidFill>
                <a:srgbClr val="F58C65"/>
              </a:solidFill>
              <a:ln w="9525">
                <a:solidFill>
                  <a:srgbClr val="F58C65"/>
                </a:solidFill>
                <a:round/>
              </a:ln>
            </p:spPr>
            <p:txBody>
              <a:bodyPr vert="horz" wrap="square" lIns="91440" tIns="45720" rIns="91440" bIns="45720" numCol="1" anchor="t" anchorCtr="0" compatLnSpc="1"/>
              <a:lstStyle/>
              <a:p>
                <a:endParaRPr lang="zh-CN" altLang="en-US"/>
              </a:p>
            </p:txBody>
          </p:sp>
        </p:grpSp>
        <p:sp>
          <p:nvSpPr>
            <p:cNvPr id="22" name="矩形 21"/>
            <p:cNvSpPr/>
            <p:nvPr/>
          </p:nvSpPr>
          <p:spPr>
            <a:xfrm>
              <a:off x="8151143" y="1958117"/>
              <a:ext cx="1161802" cy="1104677"/>
            </a:xfrm>
            <a:prstGeom prst="rect">
              <a:avLst/>
            </a:prstGeom>
            <a:noFill/>
            <a:ln>
              <a:solidFill>
                <a:srgbClr val="F58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8832541" y="3850178"/>
            <a:ext cx="2285319" cy="369332"/>
          </a:xfrm>
          <a:prstGeom prst="rect">
            <a:avLst/>
          </a:prstGeom>
          <a:noFill/>
        </p:spPr>
        <p:txBody>
          <a:bodyPr wrap="square" rtlCol="0">
            <a:spAutoFit/>
          </a:bodyPr>
          <a:lstStyle/>
          <a:p>
            <a:pPr algn="ctr"/>
            <a:r>
              <a:rPr lang="zh-CN" altLang="en-US" b="1" dirty="0">
                <a:solidFill>
                  <a:srgbClr val="F58C65"/>
                </a:solidFill>
                <a:latin typeface="微软雅黑 Light" panose="020B0502040204020203" pitchFamily="34" charset="-122"/>
                <a:ea typeface="微软雅黑 Light" panose="020B0502040204020203" pitchFamily="34" charset="-122"/>
              </a:rPr>
              <a:t>总结回顾</a:t>
            </a:r>
            <a:endParaRPr lang="zh-CN" altLang="en-US" b="1" dirty="0">
              <a:solidFill>
                <a:srgbClr val="F58C65"/>
              </a:solidFill>
              <a:latin typeface="微软雅黑 Light" panose="020B0502040204020203" pitchFamily="34" charset="-122"/>
              <a:ea typeface="微软雅黑 Light" panose="020B0502040204020203" pitchFamily="34" charset="-122"/>
            </a:endParaRPr>
          </a:p>
        </p:txBody>
      </p:sp>
      <p:cxnSp>
        <p:nvCxnSpPr>
          <p:cNvPr id="42" name="直接连接符 41"/>
          <p:cNvCxnSpPr/>
          <p:nvPr/>
        </p:nvCxnSpPr>
        <p:spPr>
          <a:xfrm>
            <a:off x="9138969" y="4400106"/>
            <a:ext cx="1584176" cy="0"/>
          </a:xfrm>
          <a:prstGeom prst="line">
            <a:avLst/>
          </a:prstGeom>
          <a:ln w="28575">
            <a:solidFill>
              <a:srgbClr val="F58C65"/>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753754" y="790123"/>
            <a:ext cx="6684492" cy="461665"/>
          </a:xfrm>
          <a:prstGeom prst="rect">
            <a:avLst/>
          </a:prstGeom>
          <a:noFill/>
        </p:spPr>
        <p:txBody>
          <a:bodyPr wrap="square" rtlCol="0">
            <a:spAutoFit/>
          </a:bodyPr>
          <a:lstStyle/>
          <a:p>
            <a:pPr algn="ctr"/>
            <a:r>
              <a:rPr lang="zh-CN" altLang="en-US" sz="2400" dirty="0">
                <a:solidFill>
                  <a:schemeClr val="bg1">
                    <a:lumMod val="50000"/>
                  </a:schemeClr>
                </a:solidFill>
                <a:latin typeface="微软雅黑" panose="020B0503020204020204" pitchFamily="34" charset="-122"/>
                <a:ea typeface="微软雅黑" panose="020B0503020204020204" pitchFamily="34" charset="-122"/>
              </a:rPr>
              <a:t>口可（</a:t>
            </a:r>
            <a:r>
              <a:rPr lang="en-US" altLang="zh-CN" sz="2400" dirty="0">
                <a:solidFill>
                  <a:schemeClr val="bg1">
                    <a:lumMod val="50000"/>
                  </a:schemeClr>
                </a:solidFill>
                <a:latin typeface="微软雅黑" panose="020B0503020204020204" pitchFamily="34" charset="-122"/>
                <a:ea typeface="微软雅黑" panose="020B0503020204020204" pitchFamily="34" charset="-122"/>
              </a:rPr>
              <a:t>He</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）创意表情口罩</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4187788" y="1274089"/>
            <a:ext cx="3816424" cy="36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753754" y="1505877"/>
            <a:ext cx="6684492" cy="369332"/>
          </a:xfrm>
          <a:prstGeom prst="rect">
            <a:avLst/>
          </a:prstGeom>
          <a:noFill/>
        </p:spPr>
        <p:txBody>
          <a:bodyPr wrap="square" rtlCol="0">
            <a:spAutoFit/>
          </a:bodyPr>
          <a:lstStyle/>
          <a:p>
            <a:pPr algn="ct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目 录</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41"/>
                                        </p:tgtEl>
                                      </p:cBhvr>
                                    </p:animEffect>
                                    <p:animScale>
                                      <p:cBhvr>
                                        <p:cTn id="11" dur="250" autoRev="1" fill="hold"/>
                                        <p:tgtEl>
                                          <p:spTgt spid="41"/>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42"/>
                                        </p:tgtEl>
                                      </p:cBhvr>
                                    </p:animEffect>
                                    <p:animScale>
                                      <p:cBhvr>
                                        <p:cTn id="15" dur="250" autoRev="1" fill="hold"/>
                                        <p:tgtEl>
                                          <p:spTgt spid="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760" y="138511"/>
            <a:ext cx="3371850" cy="707886"/>
          </a:xfrm>
          <a:prstGeom prst="rect">
            <a:avLst/>
          </a:prstGeom>
          <a:noFill/>
        </p:spPr>
        <p:txBody>
          <a:bodyPr wrap="square" rtlCol="0">
            <a:spAutoFit/>
          </a:bodyPr>
          <a:lstStyle/>
          <a:p>
            <a:pPr algn="dist"/>
            <a:r>
              <a:rPr lang="zh-CN" altLang="en-US" sz="4000" dirty="0" smtClean="0">
                <a:solidFill>
                  <a:srgbClr val="D15E5A"/>
                </a:solidFill>
                <a:latin typeface="+mj-ea"/>
                <a:ea typeface="+mj-ea"/>
              </a:rPr>
              <a:t>总结回顾</a:t>
            </a:r>
            <a:endParaRPr lang="zh-CN" altLang="en-US" sz="4000" dirty="0">
              <a:solidFill>
                <a:srgbClr val="D15E5A"/>
              </a:solidFill>
              <a:latin typeface="+mj-ea"/>
              <a:ea typeface="+mj-ea"/>
            </a:endParaRPr>
          </a:p>
        </p:txBody>
      </p:sp>
      <p:sp>
        <p:nvSpPr>
          <p:cNvPr id="3" name="文本框 2"/>
          <p:cNvSpPr txBox="1"/>
          <p:nvPr/>
        </p:nvSpPr>
        <p:spPr>
          <a:xfrm>
            <a:off x="287603" y="886458"/>
            <a:ext cx="2657475" cy="307777"/>
          </a:xfrm>
          <a:prstGeom prst="rect">
            <a:avLst/>
          </a:prstGeom>
          <a:noFill/>
          <a:ln w="6350">
            <a:solidFill>
              <a:srgbClr val="D15E5A">
                <a:alpha val="45000"/>
              </a:srgbClr>
            </a:solidFill>
          </a:ln>
        </p:spPr>
        <p:txBody>
          <a:bodyPr wrap="square" rtlCol="0">
            <a:spAutoFit/>
          </a:bodyPr>
          <a:lstStyle/>
          <a:p>
            <a:r>
              <a:rPr lang="zh-CN" altLang="en-US" sz="1400" b="1" dirty="0" smtClean="0">
                <a:solidFill>
                  <a:srgbClr val="D15E5A"/>
                </a:solidFill>
              </a:rPr>
              <a:t>① 数据汇总</a:t>
            </a:r>
            <a:endParaRPr lang="zh-CN" altLang="en-US" sz="1400" b="1" dirty="0">
              <a:solidFill>
                <a:srgbClr val="D15E5A"/>
              </a:solidFill>
            </a:endParaRPr>
          </a:p>
        </p:txBody>
      </p:sp>
      <p:sp>
        <p:nvSpPr>
          <p:cNvPr id="4" name="矩形 3"/>
          <p:cNvSpPr/>
          <p:nvPr/>
        </p:nvSpPr>
        <p:spPr>
          <a:xfrm>
            <a:off x="3012838" y="883864"/>
            <a:ext cx="378717" cy="317417"/>
          </a:xfrm>
          <a:prstGeom prst="rect">
            <a:avLst/>
          </a:prstGeom>
          <a:solidFill>
            <a:srgbClr val="D15E5A">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D15E5A"/>
              </a:solidFill>
            </a:endParaRPr>
          </a:p>
        </p:txBody>
      </p:sp>
      <p:graphicFrame>
        <p:nvGraphicFramePr>
          <p:cNvPr id="5" name="表格 4"/>
          <p:cNvGraphicFramePr>
            <a:graphicFrameLocks noGrp="1"/>
          </p:cNvGraphicFramePr>
          <p:nvPr/>
        </p:nvGraphicFramePr>
        <p:xfrm>
          <a:off x="4710337" y="519679"/>
          <a:ext cx="3682548" cy="1955800"/>
        </p:xfrm>
        <a:graphic>
          <a:graphicData uri="http://schemas.openxmlformats.org/drawingml/2006/table">
            <a:tbl>
              <a:tblPr firstRow="1" firstCol="1" bandRow="1">
                <a:tableStyleId>{EB9631B5-78F2-41C9-869B-9F39066F8104}</a:tableStyleId>
              </a:tblPr>
              <a:tblGrid>
                <a:gridCol w="1841274"/>
                <a:gridCol w="1841274"/>
              </a:tblGrid>
              <a:tr h="277213">
                <a:tc>
                  <a:txBody>
                    <a:bodyPr/>
                    <a:lstStyle/>
                    <a:p>
                      <a:pPr algn="just">
                        <a:lnSpc>
                          <a:spcPts val="2200"/>
                        </a:lnSpc>
                        <a:spcAft>
                          <a:spcPts val="0"/>
                        </a:spcAft>
                        <a:tabLst>
                          <a:tab pos="1314450" algn="l"/>
                        </a:tabLst>
                      </a:pPr>
                      <a:r>
                        <a:rPr lang="zh-CN" sz="1200" kern="100" dirty="0">
                          <a:effectLst/>
                        </a:rPr>
                        <a:t>项目</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zh-CN" sz="1200" kern="100">
                          <a:effectLst/>
                        </a:rPr>
                        <a:t>金额（元）</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77213">
                <a:tc>
                  <a:txBody>
                    <a:bodyPr/>
                    <a:lstStyle/>
                    <a:p>
                      <a:pPr algn="just">
                        <a:lnSpc>
                          <a:spcPts val="2200"/>
                        </a:lnSpc>
                        <a:spcAft>
                          <a:spcPts val="0"/>
                        </a:spcAft>
                        <a:tabLst>
                          <a:tab pos="1314450" algn="l"/>
                        </a:tabLst>
                      </a:pPr>
                      <a:r>
                        <a:rPr lang="zh-CN" sz="1200" kern="100">
                          <a:effectLst/>
                        </a:rPr>
                        <a:t>注册资金</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dirty="0">
                          <a:effectLst/>
                        </a:rPr>
                        <a:t>1000</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77213">
                <a:tc>
                  <a:txBody>
                    <a:bodyPr/>
                    <a:lstStyle/>
                    <a:p>
                      <a:pPr algn="just">
                        <a:lnSpc>
                          <a:spcPts val="2200"/>
                        </a:lnSpc>
                        <a:spcAft>
                          <a:spcPts val="0"/>
                        </a:spcAft>
                        <a:tabLst>
                          <a:tab pos="1314450" algn="l"/>
                        </a:tabLst>
                      </a:pPr>
                      <a:r>
                        <a:rPr lang="zh-CN" sz="1200" kern="100">
                          <a:effectLst/>
                        </a:rPr>
                        <a:t>口罩</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a:effectLst/>
                        </a:rPr>
                        <a:t>615</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77213">
                <a:tc>
                  <a:txBody>
                    <a:bodyPr/>
                    <a:lstStyle/>
                    <a:p>
                      <a:pPr algn="just">
                        <a:lnSpc>
                          <a:spcPts val="2200"/>
                        </a:lnSpc>
                        <a:spcAft>
                          <a:spcPts val="0"/>
                        </a:spcAft>
                        <a:tabLst>
                          <a:tab pos="1314450" algn="l"/>
                        </a:tabLst>
                      </a:pPr>
                      <a:r>
                        <a:rPr lang="zh-CN" sz="1200" kern="100">
                          <a:effectLst/>
                        </a:rPr>
                        <a:t>包装盒</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dirty="0">
                          <a:effectLst/>
                        </a:rPr>
                        <a:t>90</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77213">
                <a:tc>
                  <a:txBody>
                    <a:bodyPr/>
                    <a:lstStyle/>
                    <a:p>
                      <a:pPr algn="just">
                        <a:lnSpc>
                          <a:spcPts val="2200"/>
                        </a:lnSpc>
                        <a:spcAft>
                          <a:spcPts val="0"/>
                        </a:spcAft>
                        <a:tabLst>
                          <a:tab pos="1314450" algn="l"/>
                        </a:tabLst>
                      </a:pPr>
                      <a:r>
                        <a:rPr lang="zh-CN" sz="1200" kern="100">
                          <a:effectLst/>
                        </a:rPr>
                        <a:t>礼品</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a:effectLst/>
                        </a:rPr>
                        <a:t>137.78</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77213">
                <a:tc>
                  <a:txBody>
                    <a:bodyPr/>
                    <a:lstStyle/>
                    <a:p>
                      <a:pPr algn="just">
                        <a:lnSpc>
                          <a:spcPts val="2200"/>
                        </a:lnSpc>
                        <a:spcAft>
                          <a:spcPts val="0"/>
                        </a:spcAft>
                        <a:tabLst>
                          <a:tab pos="1314450" algn="l"/>
                        </a:tabLst>
                      </a:pPr>
                      <a:r>
                        <a:rPr lang="zh-CN" sz="1200" kern="100">
                          <a:effectLst/>
                        </a:rPr>
                        <a:t>问卷红包</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dirty="0">
                          <a:effectLst/>
                        </a:rPr>
                        <a:t>27.46</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77213">
                <a:tc>
                  <a:txBody>
                    <a:bodyPr/>
                    <a:lstStyle/>
                    <a:p>
                      <a:pPr algn="just">
                        <a:lnSpc>
                          <a:spcPts val="2200"/>
                        </a:lnSpc>
                        <a:spcAft>
                          <a:spcPts val="0"/>
                        </a:spcAft>
                        <a:tabLst>
                          <a:tab pos="1314450" algn="l"/>
                        </a:tabLst>
                      </a:pPr>
                      <a:r>
                        <a:rPr lang="zh-CN" sz="1200" kern="100" dirty="0">
                          <a:effectLst/>
                        </a:rPr>
                        <a:t>总计</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dirty="0">
                          <a:effectLst/>
                        </a:rPr>
                        <a:t>870.24</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bl>
          </a:graphicData>
        </a:graphic>
      </p:graphicFrame>
      <p:graphicFrame>
        <p:nvGraphicFramePr>
          <p:cNvPr id="6" name="表格 5"/>
          <p:cNvGraphicFramePr>
            <a:graphicFrameLocks noGrp="1"/>
          </p:cNvGraphicFramePr>
          <p:nvPr/>
        </p:nvGraphicFramePr>
        <p:xfrm>
          <a:off x="4712517" y="2841171"/>
          <a:ext cx="5324112" cy="1458685"/>
        </p:xfrm>
        <a:graphic>
          <a:graphicData uri="http://schemas.openxmlformats.org/drawingml/2006/table">
            <a:tbl>
              <a:tblPr firstRow="1" firstCol="1" bandRow="1">
                <a:tableStyleId>{EB9631B5-78F2-41C9-869B-9F39066F8104}</a:tableStyleId>
              </a:tblPr>
              <a:tblGrid>
                <a:gridCol w="2662056"/>
                <a:gridCol w="2662056"/>
              </a:tblGrid>
              <a:tr h="291737">
                <a:tc>
                  <a:txBody>
                    <a:bodyPr/>
                    <a:lstStyle/>
                    <a:p>
                      <a:pPr algn="just">
                        <a:lnSpc>
                          <a:spcPts val="2200"/>
                        </a:lnSpc>
                        <a:spcAft>
                          <a:spcPts val="0"/>
                        </a:spcAft>
                        <a:tabLst>
                          <a:tab pos="1314450" algn="l"/>
                        </a:tabLst>
                      </a:pPr>
                      <a:r>
                        <a:rPr lang="zh-CN" sz="1200" kern="100" dirty="0">
                          <a:effectLst/>
                        </a:rPr>
                        <a:t>口罩个数（个）</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466725" algn="l"/>
                        </a:tabLst>
                      </a:pPr>
                      <a:r>
                        <a:rPr lang="en-US" sz="1200" kern="100">
                          <a:effectLst/>
                        </a:rPr>
                        <a:t>	</a:t>
                      </a:r>
                      <a:r>
                        <a:rPr lang="zh-CN" sz="1200" kern="100">
                          <a:effectLst/>
                        </a:rPr>
                        <a:t>金额（元）</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91737">
                <a:tc>
                  <a:txBody>
                    <a:bodyPr/>
                    <a:lstStyle/>
                    <a:p>
                      <a:pPr algn="just">
                        <a:lnSpc>
                          <a:spcPts val="2200"/>
                        </a:lnSpc>
                        <a:spcAft>
                          <a:spcPts val="0"/>
                        </a:spcAft>
                        <a:tabLst>
                          <a:tab pos="1314450" algn="l"/>
                        </a:tabLst>
                      </a:pPr>
                      <a:r>
                        <a:rPr lang="en-US" sz="1200" kern="100" dirty="0">
                          <a:effectLst/>
                        </a:rPr>
                        <a:t>117</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a:effectLst/>
                        </a:rPr>
                        <a:t>1072</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91737">
                <a:tc>
                  <a:txBody>
                    <a:bodyPr/>
                    <a:lstStyle/>
                    <a:p>
                      <a:pPr algn="just">
                        <a:lnSpc>
                          <a:spcPts val="2200"/>
                        </a:lnSpc>
                        <a:spcAft>
                          <a:spcPts val="0"/>
                        </a:spcAft>
                        <a:tabLst>
                          <a:tab pos="1314450" algn="l"/>
                        </a:tabLst>
                      </a:pPr>
                      <a:r>
                        <a:rPr lang="zh-CN" sz="1200" kern="100">
                          <a:effectLst/>
                        </a:rPr>
                        <a:t>后期包装服务数量（人次）</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466725" algn="l"/>
                        </a:tabLst>
                      </a:pPr>
                      <a:r>
                        <a:rPr lang="en-US" sz="1200" kern="100">
                          <a:effectLst/>
                        </a:rPr>
                        <a:t>	</a:t>
                      </a:r>
                      <a:r>
                        <a:rPr lang="zh-CN" sz="1200" kern="100">
                          <a:effectLst/>
                        </a:rPr>
                        <a:t>金额（元）</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91737">
                <a:tc>
                  <a:txBody>
                    <a:bodyPr/>
                    <a:lstStyle/>
                    <a:p>
                      <a:pPr algn="just">
                        <a:lnSpc>
                          <a:spcPts val="2200"/>
                        </a:lnSpc>
                        <a:spcAft>
                          <a:spcPts val="0"/>
                        </a:spcAft>
                        <a:tabLst>
                          <a:tab pos="1314450" algn="l"/>
                        </a:tabLst>
                      </a:pPr>
                      <a:r>
                        <a:rPr lang="en-US" sz="1200" kern="100">
                          <a:effectLst/>
                        </a:rPr>
                        <a:t>80</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a:effectLst/>
                        </a:rPr>
                        <a:t>160</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91737">
                <a:tc>
                  <a:txBody>
                    <a:bodyPr/>
                    <a:lstStyle/>
                    <a:p>
                      <a:pPr algn="just">
                        <a:lnSpc>
                          <a:spcPts val="2200"/>
                        </a:lnSpc>
                        <a:spcAft>
                          <a:spcPts val="0"/>
                        </a:spcAft>
                        <a:tabLst>
                          <a:tab pos="1314450" algn="l"/>
                        </a:tabLst>
                      </a:pPr>
                      <a:r>
                        <a:rPr lang="zh-CN" sz="1200" kern="100">
                          <a:effectLst/>
                        </a:rPr>
                        <a:t>合计</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466725" algn="l"/>
                        </a:tabLst>
                      </a:pPr>
                      <a:r>
                        <a:rPr lang="en-US" sz="1200" kern="100" dirty="0">
                          <a:effectLst/>
                        </a:rPr>
                        <a:t>1232</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bl>
          </a:graphicData>
        </a:graphic>
      </p:graphicFrame>
      <p:graphicFrame>
        <p:nvGraphicFramePr>
          <p:cNvPr id="7" name="表格 6"/>
          <p:cNvGraphicFramePr>
            <a:graphicFrameLocks noGrp="1"/>
          </p:cNvGraphicFramePr>
          <p:nvPr/>
        </p:nvGraphicFramePr>
        <p:xfrm>
          <a:off x="4713832" y="4719748"/>
          <a:ext cx="5388111" cy="1713708"/>
        </p:xfrm>
        <a:graphic>
          <a:graphicData uri="http://schemas.openxmlformats.org/drawingml/2006/table">
            <a:tbl>
              <a:tblPr firstRow="1" firstCol="1" bandRow="1">
                <a:tableStyleId>{EB9631B5-78F2-41C9-869B-9F39066F8104}</a:tableStyleId>
              </a:tblPr>
              <a:tblGrid>
                <a:gridCol w="2648819"/>
                <a:gridCol w="2739292"/>
              </a:tblGrid>
              <a:tr h="285618">
                <a:tc>
                  <a:txBody>
                    <a:bodyPr/>
                    <a:lstStyle/>
                    <a:p>
                      <a:pPr algn="just">
                        <a:lnSpc>
                          <a:spcPts val="2200"/>
                        </a:lnSpc>
                        <a:spcAft>
                          <a:spcPts val="0"/>
                        </a:spcAft>
                        <a:tabLst>
                          <a:tab pos="1314450" algn="l"/>
                        </a:tabLst>
                      </a:pPr>
                      <a:r>
                        <a:rPr lang="zh-CN" sz="1200" kern="100" dirty="0">
                          <a:effectLst/>
                        </a:rPr>
                        <a:t>职位</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zh-CN" sz="1200" kern="100">
                          <a:effectLst/>
                        </a:rPr>
                        <a:t>人数</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85618">
                <a:tc>
                  <a:txBody>
                    <a:bodyPr/>
                    <a:lstStyle/>
                    <a:p>
                      <a:pPr algn="just">
                        <a:lnSpc>
                          <a:spcPts val="2200"/>
                        </a:lnSpc>
                        <a:spcAft>
                          <a:spcPts val="0"/>
                        </a:spcAft>
                        <a:tabLst>
                          <a:tab pos="1314450" algn="l"/>
                        </a:tabLst>
                      </a:pPr>
                      <a:r>
                        <a:rPr lang="zh-CN" sz="1200" kern="100">
                          <a:effectLst/>
                        </a:rPr>
                        <a:t>总经理</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a:effectLst/>
                        </a:rPr>
                        <a:t>1</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85618">
                <a:tc>
                  <a:txBody>
                    <a:bodyPr/>
                    <a:lstStyle/>
                    <a:p>
                      <a:pPr algn="just">
                        <a:lnSpc>
                          <a:spcPts val="2200"/>
                        </a:lnSpc>
                        <a:spcAft>
                          <a:spcPts val="0"/>
                        </a:spcAft>
                        <a:tabLst>
                          <a:tab pos="1314450" algn="l"/>
                        </a:tabLst>
                      </a:pPr>
                      <a:r>
                        <a:rPr lang="zh-CN" sz="1200" kern="100" dirty="0">
                          <a:effectLst/>
                        </a:rPr>
                        <a:t>财务总监</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a:effectLst/>
                        </a:rPr>
                        <a:t>3</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85618">
                <a:tc>
                  <a:txBody>
                    <a:bodyPr/>
                    <a:lstStyle/>
                    <a:p>
                      <a:pPr algn="just">
                        <a:lnSpc>
                          <a:spcPts val="2200"/>
                        </a:lnSpc>
                        <a:spcAft>
                          <a:spcPts val="0"/>
                        </a:spcAft>
                        <a:tabLst>
                          <a:tab pos="1314450" algn="l"/>
                        </a:tabLst>
                      </a:pPr>
                      <a:r>
                        <a:rPr lang="zh-CN" sz="1200" kern="100" dirty="0">
                          <a:effectLst/>
                        </a:rPr>
                        <a:t>销售人员</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a:effectLst/>
                        </a:rPr>
                        <a:t>8</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85618">
                <a:tc>
                  <a:txBody>
                    <a:bodyPr/>
                    <a:lstStyle/>
                    <a:p>
                      <a:pPr algn="just">
                        <a:lnSpc>
                          <a:spcPts val="2200"/>
                        </a:lnSpc>
                        <a:spcAft>
                          <a:spcPts val="0"/>
                        </a:spcAft>
                        <a:tabLst>
                          <a:tab pos="1314450" algn="l"/>
                        </a:tabLst>
                      </a:pPr>
                      <a:r>
                        <a:rPr lang="zh-CN" sz="1200" kern="100">
                          <a:effectLst/>
                        </a:rPr>
                        <a:t>后勤服务人员</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a:effectLst/>
                        </a:rPr>
                        <a:t>5</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285618">
                <a:tc>
                  <a:txBody>
                    <a:bodyPr/>
                    <a:lstStyle/>
                    <a:p>
                      <a:pPr algn="just">
                        <a:lnSpc>
                          <a:spcPts val="2200"/>
                        </a:lnSpc>
                        <a:spcAft>
                          <a:spcPts val="0"/>
                        </a:spcAft>
                        <a:tabLst>
                          <a:tab pos="1314450" algn="l"/>
                        </a:tabLst>
                      </a:pPr>
                      <a:r>
                        <a:rPr lang="zh-CN" sz="1200" kern="100">
                          <a:effectLst/>
                        </a:rPr>
                        <a:t>总计</a:t>
                      </a:r>
                      <a:endParaRPr lang="zh-CN" sz="105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ts val="2200"/>
                        </a:lnSpc>
                        <a:spcAft>
                          <a:spcPts val="0"/>
                        </a:spcAft>
                        <a:tabLst>
                          <a:tab pos="1314450" algn="l"/>
                        </a:tabLst>
                      </a:pPr>
                      <a:r>
                        <a:rPr lang="en-US" sz="1200" kern="100" dirty="0">
                          <a:effectLst/>
                        </a:rPr>
                        <a:t>11</a:t>
                      </a:r>
                      <a:endParaRPr lang="zh-CN" sz="105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7" name="矩形 16"/>
          <p:cNvSpPr/>
          <p:nvPr/>
        </p:nvSpPr>
        <p:spPr>
          <a:xfrm>
            <a:off x="8566500" y="2141758"/>
            <a:ext cx="1165330" cy="461665"/>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just">
              <a:lnSpc>
                <a:spcPct val="150000"/>
              </a:lnSpc>
            </a:pPr>
            <a:r>
              <a:rPr lang="zh-CN" altLang="en-US" sz="1600" dirty="0" smtClean="0"/>
              <a:t>成本投入</a:t>
            </a:r>
            <a:endParaRPr lang="zh-CN" altLang="en-US" sz="1600" dirty="0">
              <a:solidFill>
                <a:schemeClr val="tx1">
                  <a:lumMod val="75000"/>
                  <a:lumOff val="25000"/>
                </a:schemeClr>
              </a:solidFill>
            </a:endParaRPr>
          </a:p>
        </p:txBody>
      </p:sp>
      <p:sp>
        <p:nvSpPr>
          <p:cNvPr id="20" name="矩形 19"/>
          <p:cNvSpPr/>
          <p:nvPr/>
        </p:nvSpPr>
        <p:spPr>
          <a:xfrm>
            <a:off x="10210242" y="3981409"/>
            <a:ext cx="1165330" cy="418191"/>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just">
              <a:lnSpc>
                <a:spcPct val="150000"/>
              </a:lnSpc>
            </a:pPr>
            <a:r>
              <a:rPr lang="zh-CN" altLang="en-US" sz="1600" dirty="0" smtClean="0"/>
              <a:t>总收入</a:t>
            </a:r>
            <a:endParaRPr lang="zh-CN" altLang="en-US" sz="1600" dirty="0">
              <a:solidFill>
                <a:schemeClr val="tx1">
                  <a:lumMod val="75000"/>
                  <a:lumOff val="25000"/>
                </a:schemeClr>
              </a:solidFill>
            </a:endParaRPr>
          </a:p>
        </p:txBody>
      </p:sp>
      <p:sp>
        <p:nvSpPr>
          <p:cNvPr id="21" name="矩形 20"/>
          <p:cNvSpPr/>
          <p:nvPr/>
        </p:nvSpPr>
        <p:spPr>
          <a:xfrm>
            <a:off x="10210242" y="5538676"/>
            <a:ext cx="1764043" cy="983026"/>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nSpc>
                <a:spcPct val="150000"/>
              </a:lnSpc>
            </a:pPr>
            <a:r>
              <a:rPr lang="zh-CN" altLang="zh-CN" sz="1600" dirty="0"/>
              <a:t>公司人员</a:t>
            </a:r>
            <a:r>
              <a:rPr lang="zh-CN" altLang="zh-CN" sz="1200" dirty="0"/>
              <a:t>（</a:t>
            </a:r>
            <a:r>
              <a:rPr lang="en-US" altLang="zh-CN" sz="1200" dirty="0"/>
              <a:t>*</a:t>
            </a:r>
            <a:r>
              <a:rPr lang="zh-CN" altLang="zh-CN" sz="1200" dirty="0"/>
              <a:t>各类人员有重合，合计一栏为公司实际总人数）</a:t>
            </a:r>
            <a:endParaRPr lang="zh-CN" altLang="zh-CN" sz="1200" dirty="0"/>
          </a:p>
        </p:txBody>
      </p:sp>
      <p:sp>
        <p:nvSpPr>
          <p:cNvPr id="8" name="流程图: 过程 7"/>
          <p:cNvSpPr/>
          <p:nvPr/>
        </p:nvSpPr>
        <p:spPr>
          <a:xfrm>
            <a:off x="287603" y="2141758"/>
            <a:ext cx="3526972" cy="4235702"/>
          </a:xfrm>
          <a:prstGeom prst="flowChartProcess">
            <a:avLst/>
          </a:prstGeom>
          <a:solidFill>
            <a:schemeClr val="bg1">
              <a:lumMod val="75000"/>
              <a:alpha val="34000"/>
            </a:schemeClr>
          </a:solidFill>
          <a:ln>
            <a:noFill/>
          </a:ln>
        </p:spPr>
        <p:txBody>
          <a:bodyPr rot="0" spcFirstLastPara="0" vertOverflow="overflow" horzOverflow="overflow" vert="horz" wrap="non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22" name="矩形 21"/>
          <p:cNvSpPr/>
          <p:nvPr/>
        </p:nvSpPr>
        <p:spPr>
          <a:xfrm>
            <a:off x="625461" y="2990176"/>
            <a:ext cx="2851255" cy="2400657"/>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lnSpc>
                <a:spcPct val="250000"/>
              </a:lnSpc>
            </a:pPr>
            <a:r>
              <a:rPr lang="zh-CN" altLang="zh-CN" sz="2000" dirty="0">
                <a:solidFill>
                  <a:schemeClr val="accent2"/>
                </a:solidFill>
              </a:rPr>
              <a:t>总盈利：</a:t>
            </a:r>
            <a:r>
              <a:rPr lang="en-US" altLang="zh-CN" sz="2000" dirty="0">
                <a:solidFill>
                  <a:schemeClr val="accent2"/>
                </a:solidFill>
              </a:rPr>
              <a:t>361.76</a:t>
            </a:r>
            <a:r>
              <a:rPr lang="zh-CN" altLang="zh-CN" sz="2000" dirty="0" smtClean="0">
                <a:solidFill>
                  <a:schemeClr val="accent2"/>
                </a:solidFill>
              </a:rPr>
              <a:t>元</a:t>
            </a:r>
            <a:endParaRPr lang="en-US" altLang="zh-CN" sz="2000" dirty="0" smtClean="0">
              <a:solidFill>
                <a:schemeClr val="accent2"/>
              </a:solidFill>
            </a:endParaRPr>
          </a:p>
          <a:p>
            <a:pPr algn="ctr">
              <a:lnSpc>
                <a:spcPct val="250000"/>
              </a:lnSpc>
            </a:pPr>
            <a:endParaRPr lang="zh-CN" altLang="zh-CN" sz="2000" dirty="0">
              <a:solidFill>
                <a:schemeClr val="accent2"/>
              </a:solidFill>
            </a:endParaRPr>
          </a:p>
          <a:p>
            <a:pPr algn="ctr">
              <a:lnSpc>
                <a:spcPct val="250000"/>
              </a:lnSpc>
            </a:pPr>
            <a:r>
              <a:rPr lang="zh-CN" altLang="zh-CN" sz="2000" dirty="0">
                <a:solidFill>
                  <a:schemeClr val="accent2"/>
                </a:solidFill>
              </a:rPr>
              <a:t>平均盈利：</a:t>
            </a:r>
            <a:r>
              <a:rPr lang="en-US" altLang="zh-CN" sz="2000" dirty="0">
                <a:solidFill>
                  <a:schemeClr val="accent2"/>
                </a:solidFill>
              </a:rPr>
              <a:t>32.89</a:t>
            </a:r>
            <a:r>
              <a:rPr lang="zh-CN" altLang="zh-CN" sz="2000" dirty="0">
                <a:solidFill>
                  <a:schemeClr val="accent2"/>
                </a:solidFill>
              </a:rPr>
              <a:t>元</a:t>
            </a:r>
            <a:endParaRPr lang="zh-CN" altLang="en-US" sz="2000" dirty="0">
              <a:solidFill>
                <a:schemeClr val="accent2"/>
              </a:solidFill>
            </a:endParaRPr>
          </a:p>
        </p:txBody>
      </p:sp>
      <p:grpSp>
        <p:nvGrpSpPr>
          <p:cNvPr id="24" name="组合 23"/>
          <p:cNvGrpSpPr/>
          <p:nvPr/>
        </p:nvGrpSpPr>
        <p:grpSpPr>
          <a:xfrm>
            <a:off x="3721900" y="2034601"/>
            <a:ext cx="214313" cy="214313"/>
            <a:chOff x="5486400" y="1031375"/>
            <a:chExt cx="214313" cy="214313"/>
          </a:xfrm>
        </p:grpSpPr>
        <p:cxnSp>
          <p:nvCxnSpPr>
            <p:cNvPr id="26" name="直接连接符 25"/>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直接连接符 26"/>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8" name="组合 27"/>
          <p:cNvGrpSpPr/>
          <p:nvPr/>
        </p:nvGrpSpPr>
        <p:grpSpPr>
          <a:xfrm flipH="1" flipV="1">
            <a:off x="153760" y="6269460"/>
            <a:ext cx="216000" cy="216000"/>
            <a:chOff x="5486400" y="1031375"/>
            <a:chExt cx="214313" cy="214313"/>
          </a:xfrm>
        </p:grpSpPr>
        <p:cxnSp>
          <p:nvCxnSpPr>
            <p:cNvPr id="29" name="直接连接符 28"/>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8" grpId="0" animBg="1"/>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760" y="138511"/>
            <a:ext cx="3371850" cy="707886"/>
          </a:xfrm>
          <a:prstGeom prst="rect">
            <a:avLst/>
          </a:prstGeom>
          <a:noFill/>
        </p:spPr>
        <p:txBody>
          <a:bodyPr wrap="square" rtlCol="0">
            <a:spAutoFit/>
          </a:bodyPr>
          <a:lstStyle/>
          <a:p>
            <a:pPr algn="dist"/>
            <a:r>
              <a:rPr lang="zh-CN" altLang="en-US" sz="4000" dirty="0" smtClean="0">
                <a:solidFill>
                  <a:srgbClr val="D15E5A"/>
                </a:solidFill>
                <a:latin typeface="+mj-ea"/>
                <a:ea typeface="+mj-ea"/>
              </a:rPr>
              <a:t>总结回顾</a:t>
            </a:r>
            <a:endParaRPr lang="zh-CN" altLang="en-US" sz="4000" dirty="0">
              <a:solidFill>
                <a:srgbClr val="D15E5A"/>
              </a:solidFill>
              <a:latin typeface="+mj-ea"/>
              <a:ea typeface="+mj-ea"/>
            </a:endParaRPr>
          </a:p>
        </p:txBody>
      </p:sp>
      <p:sp>
        <p:nvSpPr>
          <p:cNvPr id="3" name="文本框 2"/>
          <p:cNvSpPr txBox="1"/>
          <p:nvPr/>
        </p:nvSpPr>
        <p:spPr>
          <a:xfrm>
            <a:off x="287603" y="886458"/>
            <a:ext cx="2657475" cy="307777"/>
          </a:xfrm>
          <a:prstGeom prst="rect">
            <a:avLst/>
          </a:prstGeom>
          <a:noFill/>
          <a:ln w="6350">
            <a:solidFill>
              <a:srgbClr val="D15E5A">
                <a:alpha val="45000"/>
              </a:srgbClr>
            </a:solidFill>
          </a:ln>
        </p:spPr>
        <p:txBody>
          <a:bodyPr wrap="square" rtlCol="0">
            <a:spAutoFit/>
          </a:bodyPr>
          <a:lstStyle/>
          <a:p>
            <a:r>
              <a:rPr lang="zh-CN" altLang="en-US" sz="1400" b="1" dirty="0" smtClean="0">
                <a:solidFill>
                  <a:srgbClr val="D15E5A"/>
                </a:solidFill>
              </a:rPr>
              <a:t>② 调整</a:t>
            </a:r>
            <a:r>
              <a:rPr lang="zh-CN" altLang="en-US" sz="1400" b="1" dirty="0">
                <a:solidFill>
                  <a:srgbClr val="D15E5A"/>
                </a:solidFill>
              </a:rPr>
              <a:t>方案</a:t>
            </a:r>
            <a:endParaRPr lang="zh-CN" altLang="en-US" sz="1400" b="1" dirty="0">
              <a:solidFill>
                <a:srgbClr val="D15E5A"/>
              </a:solidFill>
            </a:endParaRPr>
          </a:p>
        </p:txBody>
      </p:sp>
      <p:sp>
        <p:nvSpPr>
          <p:cNvPr id="4" name="矩形 3"/>
          <p:cNvSpPr/>
          <p:nvPr/>
        </p:nvSpPr>
        <p:spPr>
          <a:xfrm>
            <a:off x="3012838" y="883864"/>
            <a:ext cx="378717" cy="317417"/>
          </a:xfrm>
          <a:prstGeom prst="rect">
            <a:avLst/>
          </a:prstGeom>
          <a:solidFill>
            <a:srgbClr val="D15E5A">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D15E5A"/>
              </a:solidFill>
            </a:endParaRPr>
          </a:p>
        </p:txBody>
      </p:sp>
      <p:sp>
        <p:nvSpPr>
          <p:cNvPr id="8" name="流程图: 过程 7"/>
          <p:cNvSpPr/>
          <p:nvPr/>
        </p:nvSpPr>
        <p:spPr>
          <a:xfrm>
            <a:off x="287603" y="1556657"/>
            <a:ext cx="11577826" cy="4820803"/>
          </a:xfrm>
          <a:prstGeom prst="flowChartProcess">
            <a:avLst/>
          </a:prstGeom>
          <a:solidFill>
            <a:schemeClr val="bg1">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22" name="矩形 21"/>
          <p:cNvSpPr/>
          <p:nvPr/>
        </p:nvSpPr>
        <p:spPr>
          <a:xfrm>
            <a:off x="680652" y="2535897"/>
            <a:ext cx="11065034" cy="2862322"/>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nSpc>
                <a:spcPct val="150000"/>
              </a:lnSpc>
            </a:pPr>
            <a:r>
              <a:rPr lang="zh-CN" altLang="en-US" sz="2000" dirty="0" smtClean="0">
                <a:solidFill>
                  <a:schemeClr val="accent2"/>
                </a:solidFill>
              </a:rPr>
              <a:t>（</a:t>
            </a:r>
            <a:r>
              <a:rPr lang="en-US" altLang="zh-CN" sz="2000" dirty="0" smtClean="0">
                <a:solidFill>
                  <a:schemeClr val="accent2"/>
                </a:solidFill>
              </a:rPr>
              <a:t>1</a:t>
            </a:r>
            <a:r>
              <a:rPr lang="zh-CN" altLang="en-US" sz="2000" dirty="0" smtClean="0">
                <a:solidFill>
                  <a:schemeClr val="accent2"/>
                </a:solidFill>
              </a:rPr>
              <a:t>）优化</a:t>
            </a:r>
            <a:r>
              <a:rPr lang="zh-CN" altLang="en-US" sz="2000" dirty="0">
                <a:solidFill>
                  <a:schemeClr val="accent2"/>
                </a:solidFill>
              </a:rPr>
              <a:t>产品</a:t>
            </a:r>
            <a:endParaRPr lang="zh-CN" altLang="en-US" sz="2000" dirty="0">
              <a:solidFill>
                <a:schemeClr val="accent2"/>
              </a:solidFill>
            </a:endParaRPr>
          </a:p>
          <a:p>
            <a:pPr>
              <a:lnSpc>
                <a:spcPct val="150000"/>
              </a:lnSpc>
            </a:pPr>
            <a:r>
              <a:rPr lang="zh-CN" altLang="en-US" sz="2000" dirty="0" smtClean="0">
                <a:solidFill>
                  <a:schemeClr val="accent2"/>
                </a:solidFill>
              </a:rPr>
              <a:t>　　本公司</a:t>
            </a:r>
            <a:r>
              <a:rPr lang="zh-CN" altLang="en-US" sz="2000" dirty="0">
                <a:solidFill>
                  <a:schemeClr val="accent2"/>
                </a:solidFill>
              </a:rPr>
              <a:t>计划未来将实行产品开发战略，服从产品的生命周期规律导入、成长、成熟、退出。我们将不断更新表情内容，实时调查客户最喜爱的表情，紧跟甚至引领潮流。同时，我们将开发周边产品，希望青春潮流形成一种校园风尚，让雾霾天也变得可爱起来。我们也追求更精致周到的服务，实现服务差异化，使顾客对我们产生产品依赖。我们也将始终保持低价，服务同学，希望用最低的价格，给同学最好的礼物。</a:t>
            </a:r>
            <a:endParaRPr lang="zh-CN" altLang="en-US" sz="2000" dirty="0">
              <a:solidFill>
                <a:schemeClr val="accent2"/>
              </a:solidFill>
            </a:endParaRPr>
          </a:p>
        </p:txBody>
      </p:sp>
      <p:grpSp>
        <p:nvGrpSpPr>
          <p:cNvPr id="24" name="组合 23"/>
          <p:cNvGrpSpPr/>
          <p:nvPr/>
        </p:nvGrpSpPr>
        <p:grpSpPr>
          <a:xfrm>
            <a:off x="11772754" y="1441914"/>
            <a:ext cx="214313" cy="214313"/>
            <a:chOff x="5486400" y="1031375"/>
            <a:chExt cx="214313" cy="214313"/>
          </a:xfrm>
        </p:grpSpPr>
        <p:cxnSp>
          <p:nvCxnSpPr>
            <p:cNvPr id="26" name="直接连接符 25"/>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直接连接符 26"/>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8" name="组合 27"/>
          <p:cNvGrpSpPr/>
          <p:nvPr/>
        </p:nvGrpSpPr>
        <p:grpSpPr>
          <a:xfrm flipH="1" flipV="1">
            <a:off x="153760" y="6269460"/>
            <a:ext cx="216000" cy="216000"/>
            <a:chOff x="5486400" y="1031375"/>
            <a:chExt cx="214313" cy="214313"/>
          </a:xfrm>
        </p:grpSpPr>
        <p:cxnSp>
          <p:nvCxnSpPr>
            <p:cNvPr id="29" name="直接连接符 28"/>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760" y="138511"/>
            <a:ext cx="3371850" cy="707886"/>
          </a:xfrm>
          <a:prstGeom prst="rect">
            <a:avLst/>
          </a:prstGeom>
          <a:noFill/>
        </p:spPr>
        <p:txBody>
          <a:bodyPr wrap="square" rtlCol="0">
            <a:spAutoFit/>
          </a:bodyPr>
          <a:lstStyle/>
          <a:p>
            <a:pPr algn="dist"/>
            <a:r>
              <a:rPr lang="zh-CN" altLang="en-US" sz="4000" dirty="0" smtClean="0">
                <a:solidFill>
                  <a:srgbClr val="D15E5A"/>
                </a:solidFill>
                <a:latin typeface="+mj-ea"/>
                <a:ea typeface="+mj-ea"/>
              </a:rPr>
              <a:t>总结回顾</a:t>
            </a:r>
            <a:endParaRPr lang="zh-CN" altLang="en-US" sz="4000" dirty="0">
              <a:solidFill>
                <a:srgbClr val="D15E5A"/>
              </a:solidFill>
              <a:latin typeface="+mj-ea"/>
              <a:ea typeface="+mj-ea"/>
            </a:endParaRPr>
          </a:p>
        </p:txBody>
      </p:sp>
      <p:sp>
        <p:nvSpPr>
          <p:cNvPr id="3" name="文本框 2"/>
          <p:cNvSpPr txBox="1"/>
          <p:nvPr/>
        </p:nvSpPr>
        <p:spPr>
          <a:xfrm>
            <a:off x="287603" y="886458"/>
            <a:ext cx="2657475" cy="307777"/>
          </a:xfrm>
          <a:prstGeom prst="rect">
            <a:avLst/>
          </a:prstGeom>
          <a:noFill/>
          <a:ln w="6350">
            <a:solidFill>
              <a:srgbClr val="D15E5A">
                <a:alpha val="45000"/>
              </a:srgbClr>
            </a:solidFill>
          </a:ln>
        </p:spPr>
        <p:txBody>
          <a:bodyPr wrap="square" rtlCol="0">
            <a:spAutoFit/>
          </a:bodyPr>
          <a:lstStyle/>
          <a:p>
            <a:r>
              <a:rPr lang="zh-CN" altLang="en-US" sz="1400" b="1" dirty="0" smtClean="0">
                <a:solidFill>
                  <a:srgbClr val="D15E5A"/>
                </a:solidFill>
              </a:rPr>
              <a:t>② 调整</a:t>
            </a:r>
            <a:r>
              <a:rPr lang="zh-CN" altLang="en-US" sz="1400" b="1" dirty="0">
                <a:solidFill>
                  <a:srgbClr val="D15E5A"/>
                </a:solidFill>
              </a:rPr>
              <a:t>方案</a:t>
            </a:r>
            <a:endParaRPr lang="zh-CN" altLang="en-US" sz="1400" b="1" dirty="0">
              <a:solidFill>
                <a:srgbClr val="D15E5A"/>
              </a:solidFill>
            </a:endParaRPr>
          </a:p>
        </p:txBody>
      </p:sp>
      <p:sp>
        <p:nvSpPr>
          <p:cNvPr id="4" name="矩形 3"/>
          <p:cNvSpPr/>
          <p:nvPr/>
        </p:nvSpPr>
        <p:spPr>
          <a:xfrm>
            <a:off x="3012838" y="883864"/>
            <a:ext cx="378717" cy="317417"/>
          </a:xfrm>
          <a:prstGeom prst="rect">
            <a:avLst/>
          </a:prstGeom>
          <a:solidFill>
            <a:srgbClr val="D15E5A">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D15E5A"/>
              </a:solidFill>
            </a:endParaRPr>
          </a:p>
        </p:txBody>
      </p:sp>
      <p:sp>
        <p:nvSpPr>
          <p:cNvPr id="8" name="流程图: 过程 7"/>
          <p:cNvSpPr/>
          <p:nvPr/>
        </p:nvSpPr>
        <p:spPr>
          <a:xfrm>
            <a:off x="287603" y="1556657"/>
            <a:ext cx="11577826" cy="4820803"/>
          </a:xfrm>
          <a:prstGeom prst="flowChartProcess">
            <a:avLst/>
          </a:prstGeom>
          <a:solidFill>
            <a:schemeClr val="bg1">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22" name="矩形 21"/>
          <p:cNvSpPr/>
          <p:nvPr/>
        </p:nvSpPr>
        <p:spPr>
          <a:xfrm>
            <a:off x="680652" y="2332252"/>
            <a:ext cx="11065034" cy="3269613"/>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nSpc>
                <a:spcPct val="150000"/>
              </a:lnSpc>
            </a:pPr>
            <a:r>
              <a:rPr lang="zh-CN" altLang="en-US" sz="2000" dirty="0" smtClean="0">
                <a:solidFill>
                  <a:schemeClr val="accent2"/>
                </a:solidFill>
              </a:rPr>
              <a:t>（</a:t>
            </a:r>
            <a:r>
              <a:rPr lang="en-US" altLang="zh-CN" sz="2000" dirty="0" smtClean="0">
                <a:solidFill>
                  <a:schemeClr val="accent2"/>
                </a:solidFill>
              </a:rPr>
              <a:t>2</a:t>
            </a:r>
            <a:r>
              <a:rPr lang="zh-CN" altLang="en-US" sz="2000" dirty="0" smtClean="0">
                <a:solidFill>
                  <a:schemeClr val="accent2"/>
                </a:solidFill>
              </a:rPr>
              <a:t>）</a:t>
            </a:r>
            <a:r>
              <a:rPr lang="zh-CN" altLang="en-US" sz="2000" dirty="0">
                <a:solidFill>
                  <a:schemeClr val="accent2"/>
                </a:solidFill>
              </a:rPr>
              <a:t>开拓市场</a:t>
            </a:r>
            <a:endParaRPr lang="zh-CN" altLang="en-US" sz="2000" dirty="0">
              <a:solidFill>
                <a:schemeClr val="accent2"/>
              </a:solidFill>
            </a:endParaRPr>
          </a:p>
          <a:p>
            <a:pPr>
              <a:lnSpc>
                <a:spcPct val="150000"/>
              </a:lnSpc>
            </a:pPr>
            <a:r>
              <a:rPr lang="zh-CN" altLang="en-US" sz="2000" dirty="0" smtClean="0">
                <a:solidFill>
                  <a:schemeClr val="accent2"/>
                </a:solidFill>
              </a:rPr>
              <a:t>　　本</a:t>
            </a:r>
            <a:r>
              <a:rPr lang="zh-CN" altLang="en-US" sz="2000" dirty="0">
                <a:solidFill>
                  <a:schemeClr val="accent2"/>
                </a:solidFill>
              </a:rPr>
              <a:t>产品单个的产品的利润小，所以开发更大的市场是我们增加收入的关键。目前我公司主要市场只是在北京师范大学及周边临近学校，我公司认为我们可以通过去各大其他高校定点摆摊售卖等方法将市场扩大到整个北京高校，这样就能解决浪费大量人力物力而利润微小的弊端。我们还可以加大力度网络宣传、开设网店，这样更能扩大市场，增加我公司产品的影响力度。</a:t>
            </a:r>
            <a:endParaRPr lang="zh-CN" altLang="en-US" sz="2000" dirty="0">
              <a:solidFill>
                <a:schemeClr val="accent2"/>
              </a:solidFill>
            </a:endParaRPr>
          </a:p>
          <a:p>
            <a:pPr>
              <a:lnSpc>
                <a:spcPct val="150000"/>
              </a:lnSpc>
            </a:pPr>
            <a:r>
              <a:rPr lang="zh-CN" altLang="en-US" sz="2000" dirty="0" smtClean="0">
                <a:solidFill>
                  <a:schemeClr val="accent2"/>
                </a:solidFill>
              </a:rPr>
              <a:t>　　我们</a:t>
            </a:r>
            <a:r>
              <a:rPr lang="zh-CN" altLang="en-US" sz="2000" dirty="0">
                <a:solidFill>
                  <a:schemeClr val="accent2"/>
                </a:solidFill>
              </a:rPr>
              <a:t>将实施产品开发与市场开发交替进行的战略，日益完善公司当前业务的同时在越来越大的市场上进行更多项业务的试点经营，逐渐覆盖北京高校市场。</a:t>
            </a:r>
            <a:endParaRPr lang="zh-CN" altLang="en-US" sz="2000" dirty="0">
              <a:solidFill>
                <a:schemeClr val="accent2"/>
              </a:solidFill>
            </a:endParaRPr>
          </a:p>
        </p:txBody>
      </p:sp>
      <p:grpSp>
        <p:nvGrpSpPr>
          <p:cNvPr id="24" name="组合 23"/>
          <p:cNvGrpSpPr/>
          <p:nvPr/>
        </p:nvGrpSpPr>
        <p:grpSpPr>
          <a:xfrm>
            <a:off x="11772754" y="1441914"/>
            <a:ext cx="214313" cy="214313"/>
            <a:chOff x="5486400" y="1031375"/>
            <a:chExt cx="214313" cy="214313"/>
          </a:xfrm>
        </p:grpSpPr>
        <p:cxnSp>
          <p:nvCxnSpPr>
            <p:cNvPr id="26" name="直接连接符 25"/>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直接连接符 26"/>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8" name="组合 27"/>
          <p:cNvGrpSpPr/>
          <p:nvPr/>
        </p:nvGrpSpPr>
        <p:grpSpPr>
          <a:xfrm flipH="1" flipV="1">
            <a:off x="153760" y="6269460"/>
            <a:ext cx="216000" cy="216000"/>
            <a:chOff x="5486400" y="1031375"/>
            <a:chExt cx="214313" cy="214313"/>
          </a:xfrm>
        </p:grpSpPr>
        <p:cxnSp>
          <p:nvCxnSpPr>
            <p:cNvPr id="29" name="直接连接符 28"/>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760" y="138511"/>
            <a:ext cx="3371850" cy="707886"/>
          </a:xfrm>
          <a:prstGeom prst="rect">
            <a:avLst/>
          </a:prstGeom>
          <a:noFill/>
        </p:spPr>
        <p:txBody>
          <a:bodyPr wrap="square" rtlCol="0">
            <a:spAutoFit/>
          </a:bodyPr>
          <a:lstStyle/>
          <a:p>
            <a:pPr algn="dist"/>
            <a:r>
              <a:rPr lang="zh-CN" altLang="en-US" sz="4000" dirty="0" smtClean="0">
                <a:solidFill>
                  <a:srgbClr val="D15E5A"/>
                </a:solidFill>
                <a:latin typeface="+mj-ea"/>
                <a:ea typeface="+mj-ea"/>
              </a:rPr>
              <a:t>总结回顾</a:t>
            </a:r>
            <a:endParaRPr lang="zh-CN" altLang="en-US" sz="4000" dirty="0">
              <a:solidFill>
                <a:srgbClr val="D15E5A"/>
              </a:solidFill>
              <a:latin typeface="+mj-ea"/>
              <a:ea typeface="+mj-ea"/>
            </a:endParaRPr>
          </a:p>
        </p:txBody>
      </p:sp>
      <p:sp>
        <p:nvSpPr>
          <p:cNvPr id="3" name="文本框 2"/>
          <p:cNvSpPr txBox="1"/>
          <p:nvPr/>
        </p:nvSpPr>
        <p:spPr>
          <a:xfrm>
            <a:off x="287603" y="886458"/>
            <a:ext cx="2657475" cy="307777"/>
          </a:xfrm>
          <a:prstGeom prst="rect">
            <a:avLst/>
          </a:prstGeom>
          <a:noFill/>
          <a:ln w="6350">
            <a:solidFill>
              <a:srgbClr val="D15E5A">
                <a:alpha val="45000"/>
              </a:srgbClr>
            </a:solidFill>
          </a:ln>
        </p:spPr>
        <p:txBody>
          <a:bodyPr wrap="square" rtlCol="0">
            <a:spAutoFit/>
          </a:bodyPr>
          <a:lstStyle/>
          <a:p>
            <a:r>
              <a:rPr lang="zh-CN" altLang="en-US" sz="1400" b="1" dirty="0" smtClean="0">
                <a:solidFill>
                  <a:srgbClr val="D15E5A"/>
                </a:solidFill>
              </a:rPr>
              <a:t>③ 相关</a:t>
            </a:r>
            <a:r>
              <a:rPr lang="zh-CN" altLang="en-US" sz="1400" b="1" dirty="0">
                <a:solidFill>
                  <a:srgbClr val="D15E5A"/>
                </a:solidFill>
              </a:rPr>
              <a:t>建议与思考</a:t>
            </a:r>
            <a:endParaRPr lang="zh-CN" altLang="en-US" sz="1400" b="1" dirty="0">
              <a:solidFill>
                <a:srgbClr val="D15E5A"/>
              </a:solidFill>
            </a:endParaRPr>
          </a:p>
        </p:txBody>
      </p:sp>
      <p:sp>
        <p:nvSpPr>
          <p:cNvPr id="4" name="矩形 3"/>
          <p:cNvSpPr/>
          <p:nvPr/>
        </p:nvSpPr>
        <p:spPr>
          <a:xfrm>
            <a:off x="3012838" y="883864"/>
            <a:ext cx="378717" cy="317417"/>
          </a:xfrm>
          <a:prstGeom prst="rect">
            <a:avLst/>
          </a:prstGeom>
          <a:solidFill>
            <a:srgbClr val="D15E5A">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D15E5A"/>
              </a:solidFill>
            </a:endParaRPr>
          </a:p>
        </p:txBody>
      </p:sp>
      <p:sp>
        <p:nvSpPr>
          <p:cNvPr id="8" name="流程图: 过程 7"/>
          <p:cNvSpPr/>
          <p:nvPr/>
        </p:nvSpPr>
        <p:spPr>
          <a:xfrm>
            <a:off x="287603" y="1556657"/>
            <a:ext cx="11577826" cy="4820803"/>
          </a:xfrm>
          <a:prstGeom prst="flowChartProcess">
            <a:avLst/>
          </a:prstGeom>
          <a:solidFill>
            <a:schemeClr val="bg1">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22" name="矩形 21"/>
          <p:cNvSpPr/>
          <p:nvPr/>
        </p:nvSpPr>
        <p:spPr>
          <a:xfrm>
            <a:off x="680652" y="2793916"/>
            <a:ext cx="11065034" cy="2346283"/>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nSpc>
                <a:spcPct val="150000"/>
              </a:lnSpc>
            </a:pPr>
            <a:r>
              <a:rPr lang="zh-CN" altLang="en-US" sz="2000" dirty="0" smtClean="0">
                <a:solidFill>
                  <a:schemeClr val="accent2"/>
                </a:solidFill>
              </a:rPr>
              <a:t>（</a:t>
            </a:r>
            <a:r>
              <a:rPr lang="en-US" altLang="zh-CN" sz="2000" dirty="0" smtClean="0">
                <a:solidFill>
                  <a:schemeClr val="accent2"/>
                </a:solidFill>
              </a:rPr>
              <a:t>1</a:t>
            </a:r>
            <a:r>
              <a:rPr lang="zh-CN" altLang="en-US" sz="2000" dirty="0">
                <a:solidFill>
                  <a:schemeClr val="accent2"/>
                </a:solidFill>
              </a:rPr>
              <a:t>）成本</a:t>
            </a:r>
            <a:endParaRPr lang="zh-CN" altLang="en-US" sz="2000" dirty="0">
              <a:solidFill>
                <a:schemeClr val="accent2"/>
              </a:solidFill>
            </a:endParaRPr>
          </a:p>
          <a:p>
            <a:pPr>
              <a:lnSpc>
                <a:spcPct val="150000"/>
              </a:lnSpc>
            </a:pPr>
            <a:r>
              <a:rPr lang="zh-CN" altLang="en-US" sz="2000" dirty="0" smtClean="0">
                <a:solidFill>
                  <a:schemeClr val="accent2"/>
                </a:solidFill>
              </a:rPr>
              <a:t>　　成本问题是关系盈利水平的一个重要因素，虽然买方对此类产品价格敏感性并不是很高，但降低成本无疑会增加产品销量和盈利。我们可以与厂家达成长期稳定协议，通过与厂家的协商，以获得更低的成本。另外，我们发挥人员优势，在校内推销产品时，尽量直接交付产品，而不使用外包装。</a:t>
            </a:r>
            <a:endParaRPr lang="zh-CN" altLang="en-US" sz="2000" dirty="0">
              <a:solidFill>
                <a:schemeClr val="accent2"/>
              </a:solidFill>
            </a:endParaRPr>
          </a:p>
        </p:txBody>
      </p:sp>
      <p:grpSp>
        <p:nvGrpSpPr>
          <p:cNvPr id="24" name="组合 23"/>
          <p:cNvGrpSpPr/>
          <p:nvPr/>
        </p:nvGrpSpPr>
        <p:grpSpPr>
          <a:xfrm>
            <a:off x="11772754" y="1441914"/>
            <a:ext cx="214313" cy="214313"/>
            <a:chOff x="5486400" y="1031375"/>
            <a:chExt cx="214313" cy="214313"/>
          </a:xfrm>
        </p:grpSpPr>
        <p:cxnSp>
          <p:nvCxnSpPr>
            <p:cNvPr id="26" name="直接连接符 25"/>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直接连接符 26"/>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8" name="组合 27"/>
          <p:cNvGrpSpPr/>
          <p:nvPr/>
        </p:nvGrpSpPr>
        <p:grpSpPr>
          <a:xfrm flipH="1" flipV="1">
            <a:off x="153760" y="6269460"/>
            <a:ext cx="216000" cy="216000"/>
            <a:chOff x="5486400" y="1031375"/>
            <a:chExt cx="214313" cy="214313"/>
          </a:xfrm>
        </p:grpSpPr>
        <p:cxnSp>
          <p:nvCxnSpPr>
            <p:cNvPr id="29" name="直接连接符 28"/>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3" name="矩形 12"/>
          <p:cNvSpPr/>
          <p:nvPr/>
        </p:nvSpPr>
        <p:spPr>
          <a:xfrm>
            <a:off x="3722916" y="577416"/>
            <a:ext cx="7913914" cy="738664"/>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nSpc>
                <a:spcPct val="150000"/>
              </a:lnSpc>
            </a:pPr>
            <a:r>
              <a:rPr lang="zh-CN" altLang="en-US" sz="1400" dirty="0">
                <a:solidFill>
                  <a:schemeClr val="tx1">
                    <a:lumMod val="65000"/>
                    <a:lumOff val="35000"/>
                  </a:schemeClr>
                </a:solidFill>
              </a:rPr>
              <a:t>基于以上的分析研究，考虑到未来公司发展前景，我们对目前的问题提出了一些对策和建议。在下面几个方面，我公司都有很大的发展空间，做出必要的改进有利于我公司未来发展。</a:t>
            </a:r>
            <a:endParaRPr lang="zh-CN" altLang="en-US" sz="14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760" y="138511"/>
            <a:ext cx="3371850" cy="707886"/>
          </a:xfrm>
          <a:prstGeom prst="rect">
            <a:avLst/>
          </a:prstGeom>
          <a:noFill/>
        </p:spPr>
        <p:txBody>
          <a:bodyPr wrap="square" rtlCol="0">
            <a:spAutoFit/>
          </a:bodyPr>
          <a:lstStyle/>
          <a:p>
            <a:pPr algn="dist"/>
            <a:r>
              <a:rPr lang="zh-CN" altLang="en-US" sz="4000" dirty="0" smtClean="0">
                <a:solidFill>
                  <a:srgbClr val="D15E5A"/>
                </a:solidFill>
                <a:latin typeface="+mj-ea"/>
                <a:ea typeface="+mj-ea"/>
              </a:rPr>
              <a:t>总结回顾</a:t>
            </a:r>
            <a:endParaRPr lang="zh-CN" altLang="en-US" sz="4000" dirty="0">
              <a:solidFill>
                <a:srgbClr val="D15E5A"/>
              </a:solidFill>
              <a:latin typeface="+mj-ea"/>
              <a:ea typeface="+mj-ea"/>
            </a:endParaRPr>
          </a:p>
        </p:txBody>
      </p:sp>
      <p:sp>
        <p:nvSpPr>
          <p:cNvPr id="3" name="文本框 2"/>
          <p:cNvSpPr txBox="1"/>
          <p:nvPr/>
        </p:nvSpPr>
        <p:spPr>
          <a:xfrm>
            <a:off x="287603" y="886458"/>
            <a:ext cx="2657475" cy="307777"/>
          </a:xfrm>
          <a:prstGeom prst="rect">
            <a:avLst/>
          </a:prstGeom>
          <a:noFill/>
          <a:ln w="6350">
            <a:solidFill>
              <a:srgbClr val="D15E5A">
                <a:alpha val="45000"/>
              </a:srgbClr>
            </a:solidFill>
          </a:ln>
        </p:spPr>
        <p:txBody>
          <a:bodyPr wrap="square" rtlCol="0">
            <a:spAutoFit/>
          </a:bodyPr>
          <a:lstStyle/>
          <a:p>
            <a:r>
              <a:rPr lang="zh-CN" altLang="en-US" sz="1400" b="1" dirty="0" smtClean="0">
                <a:solidFill>
                  <a:srgbClr val="D15E5A"/>
                </a:solidFill>
              </a:rPr>
              <a:t>③ 相关</a:t>
            </a:r>
            <a:r>
              <a:rPr lang="zh-CN" altLang="en-US" sz="1400" b="1" dirty="0">
                <a:solidFill>
                  <a:srgbClr val="D15E5A"/>
                </a:solidFill>
              </a:rPr>
              <a:t>建议与思考</a:t>
            </a:r>
            <a:endParaRPr lang="zh-CN" altLang="en-US" sz="1400" b="1" dirty="0">
              <a:solidFill>
                <a:srgbClr val="D15E5A"/>
              </a:solidFill>
            </a:endParaRPr>
          </a:p>
        </p:txBody>
      </p:sp>
      <p:sp>
        <p:nvSpPr>
          <p:cNvPr id="4" name="矩形 3"/>
          <p:cNvSpPr/>
          <p:nvPr/>
        </p:nvSpPr>
        <p:spPr>
          <a:xfrm>
            <a:off x="3012838" y="883864"/>
            <a:ext cx="378717" cy="317417"/>
          </a:xfrm>
          <a:prstGeom prst="rect">
            <a:avLst/>
          </a:prstGeom>
          <a:solidFill>
            <a:srgbClr val="D15E5A">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D15E5A"/>
              </a:solidFill>
            </a:endParaRPr>
          </a:p>
        </p:txBody>
      </p:sp>
      <p:sp>
        <p:nvSpPr>
          <p:cNvPr id="8" name="流程图: 过程 7"/>
          <p:cNvSpPr/>
          <p:nvPr/>
        </p:nvSpPr>
        <p:spPr>
          <a:xfrm>
            <a:off x="287603" y="1556657"/>
            <a:ext cx="11577826" cy="4820803"/>
          </a:xfrm>
          <a:prstGeom prst="flowChartProcess">
            <a:avLst/>
          </a:prstGeom>
          <a:solidFill>
            <a:schemeClr val="bg1">
              <a:lumMod val="75000"/>
              <a:alpha val="3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22" name="矩形 21"/>
          <p:cNvSpPr/>
          <p:nvPr/>
        </p:nvSpPr>
        <p:spPr>
          <a:xfrm>
            <a:off x="680652" y="2332251"/>
            <a:ext cx="11065034" cy="3269613"/>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nSpc>
                <a:spcPct val="150000"/>
              </a:lnSpc>
            </a:pPr>
            <a:r>
              <a:rPr lang="zh-CN" altLang="en-US" sz="2000" dirty="0" smtClean="0">
                <a:solidFill>
                  <a:schemeClr val="accent2"/>
                </a:solidFill>
              </a:rPr>
              <a:t>（</a:t>
            </a:r>
            <a:r>
              <a:rPr lang="en-US" altLang="zh-CN" sz="2000" dirty="0" smtClean="0">
                <a:solidFill>
                  <a:schemeClr val="accent2"/>
                </a:solidFill>
              </a:rPr>
              <a:t>2</a:t>
            </a:r>
            <a:r>
              <a:rPr lang="zh-CN" altLang="en-US" sz="2000" dirty="0" smtClean="0">
                <a:solidFill>
                  <a:schemeClr val="accent2"/>
                </a:solidFill>
              </a:rPr>
              <a:t>）</a:t>
            </a:r>
            <a:r>
              <a:rPr lang="zh-CN" altLang="en-US" sz="2000" dirty="0">
                <a:solidFill>
                  <a:schemeClr val="accent2"/>
                </a:solidFill>
              </a:rPr>
              <a:t>替代品的威胁</a:t>
            </a:r>
            <a:endParaRPr lang="zh-CN" altLang="en-US" sz="2000" dirty="0">
              <a:solidFill>
                <a:schemeClr val="accent2"/>
              </a:solidFill>
            </a:endParaRPr>
          </a:p>
          <a:p>
            <a:pPr>
              <a:lnSpc>
                <a:spcPct val="150000"/>
              </a:lnSpc>
            </a:pPr>
            <a:r>
              <a:rPr lang="zh-CN" altLang="en-US" sz="2000" dirty="0" smtClean="0">
                <a:solidFill>
                  <a:schemeClr val="accent2"/>
                </a:solidFill>
              </a:rPr>
              <a:t>　　替代品</a:t>
            </a:r>
            <a:r>
              <a:rPr lang="zh-CN" altLang="en-US" sz="2000" dirty="0">
                <a:solidFill>
                  <a:schemeClr val="accent2"/>
                </a:solidFill>
              </a:rPr>
              <a:t>的威胁是影响我公司产品销量的重要因素。本产品的替代品主要是防雾霾一次性口罩，一次性口罩价格便宜，并且能应对北京恶劣的天气，给我们造成了较大的竞争压力。我公司认为我们的产品并不需要在防雾霾方面做出改进，因为这个专业领域需要较高的技术支持，并且已有发展很好的品牌。使用时间长才是我们产品的一大特点，再有，我们的口罩是棉制的，所以，既然不能防雾霾，我们可以着重宣传我们产品的保暖功效，毕竟不是整个冬天都是雾霾天气。在天气较好的时间，既时尚独特又能保暖的口罩是消费者一个不错的选择。</a:t>
            </a:r>
            <a:endParaRPr lang="zh-CN" altLang="en-US" sz="2000" dirty="0">
              <a:solidFill>
                <a:schemeClr val="accent2"/>
              </a:solidFill>
            </a:endParaRPr>
          </a:p>
        </p:txBody>
      </p:sp>
      <p:grpSp>
        <p:nvGrpSpPr>
          <p:cNvPr id="24" name="组合 23"/>
          <p:cNvGrpSpPr/>
          <p:nvPr/>
        </p:nvGrpSpPr>
        <p:grpSpPr>
          <a:xfrm>
            <a:off x="11772754" y="1441914"/>
            <a:ext cx="214313" cy="214313"/>
            <a:chOff x="5486400" y="1031375"/>
            <a:chExt cx="214313" cy="214313"/>
          </a:xfrm>
        </p:grpSpPr>
        <p:cxnSp>
          <p:nvCxnSpPr>
            <p:cNvPr id="26" name="直接连接符 25"/>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直接连接符 26"/>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8" name="组合 27"/>
          <p:cNvGrpSpPr/>
          <p:nvPr/>
        </p:nvGrpSpPr>
        <p:grpSpPr>
          <a:xfrm flipH="1" flipV="1">
            <a:off x="153760" y="6269460"/>
            <a:ext cx="216000" cy="216000"/>
            <a:chOff x="5486400" y="1031375"/>
            <a:chExt cx="214313" cy="214313"/>
          </a:xfrm>
        </p:grpSpPr>
        <p:cxnSp>
          <p:nvCxnSpPr>
            <p:cNvPr id="29" name="直接连接符 28"/>
            <p:cNvCxnSpPr/>
            <p:nvPr/>
          </p:nvCxnSpPr>
          <p:spPr>
            <a:xfrm>
              <a:off x="5486400" y="1042988"/>
              <a:ext cx="21431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rot="16200000">
              <a:off x="5581448" y="1138532"/>
              <a:ext cx="214313"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3" name="矩形 12"/>
          <p:cNvSpPr/>
          <p:nvPr/>
        </p:nvSpPr>
        <p:spPr>
          <a:xfrm>
            <a:off x="3722916" y="577416"/>
            <a:ext cx="7913914" cy="738664"/>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nSpc>
                <a:spcPct val="150000"/>
              </a:lnSpc>
            </a:pPr>
            <a:r>
              <a:rPr lang="zh-CN" altLang="en-US" sz="1400" dirty="0">
                <a:solidFill>
                  <a:schemeClr val="tx1">
                    <a:lumMod val="65000"/>
                    <a:lumOff val="35000"/>
                  </a:schemeClr>
                </a:solidFill>
              </a:rPr>
              <a:t>基于以上的分析研究，考虑到未来公司发展前景，我们对目前的问题提出了一些对策和建议。在下面几个方面，我公司都有很大的发展空间，做出必要的改进有利于我公司未来发展。</a:t>
            </a:r>
            <a:endParaRPr lang="zh-CN" altLang="en-US" sz="14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293018" y="2564904"/>
            <a:ext cx="1161802" cy="1104677"/>
            <a:chOff x="1615877" y="1966848"/>
            <a:chExt cx="1161802" cy="1104677"/>
          </a:xfrm>
        </p:grpSpPr>
        <p:grpSp>
          <p:nvGrpSpPr>
            <p:cNvPr id="15" name="组合 14"/>
            <p:cNvGrpSpPr/>
            <p:nvPr/>
          </p:nvGrpSpPr>
          <p:grpSpPr>
            <a:xfrm>
              <a:off x="1847528" y="2292175"/>
              <a:ext cx="714376" cy="473075"/>
              <a:chOff x="5013325" y="2168526"/>
              <a:chExt cx="714376" cy="473075"/>
            </a:xfrm>
          </p:grpSpPr>
          <p:sp>
            <p:nvSpPr>
              <p:cNvPr id="8" name="Freeform 5"/>
              <p:cNvSpPr>
                <a:spLocks noEditPoints="1"/>
              </p:cNvSpPr>
              <p:nvPr/>
            </p:nvSpPr>
            <p:spPr bwMode="auto">
              <a:xfrm>
                <a:off x="5013325" y="2168526"/>
                <a:ext cx="196850" cy="473075"/>
              </a:xfrm>
              <a:custGeom>
                <a:avLst/>
                <a:gdLst>
                  <a:gd name="T0" fmla="*/ 4 w 52"/>
                  <a:gd name="T1" fmla="*/ 0 h 126"/>
                  <a:gd name="T2" fmla="*/ 0 w 52"/>
                  <a:gd name="T3" fmla="*/ 121 h 126"/>
                  <a:gd name="T4" fmla="*/ 48 w 52"/>
                  <a:gd name="T5" fmla="*/ 126 h 126"/>
                  <a:gd name="T6" fmla="*/ 52 w 52"/>
                  <a:gd name="T7" fmla="*/ 5 h 126"/>
                  <a:gd name="T8" fmla="*/ 48 w 52"/>
                  <a:gd name="T9" fmla="*/ 117 h 126"/>
                  <a:gd name="T10" fmla="*/ 9 w 52"/>
                  <a:gd name="T11" fmla="*/ 122 h 126"/>
                  <a:gd name="T12" fmla="*/ 4 w 52"/>
                  <a:gd name="T13" fmla="*/ 82 h 126"/>
                  <a:gd name="T14" fmla="*/ 9 w 52"/>
                  <a:gd name="T15" fmla="*/ 120 h 126"/>
                  <a:gd name="T16" fmla="*/ 45 w 52"/>
                  <a:gd name="T17" fmla="*/ 117 h 126"/>
                  <a:gd name="T18" fmla="*/ 48 w 52"/>
                  <a:gd name="T19" fmla="*/ 117 h 126"/>
                  <a:gd name="T20" fmla="*/ 38 w 52"/>
                  <a:gd name="T21" fmla="*/ 33 h 126"/>
                  <a:gd name="T22" fmla="*/ 42 w 52"/>
                  <a:gd name="T23" fmla="*/ 41 h 126"/>
                  <a:gd name="T24" fmla="*/ 14 w 52"/>
                  <a:gd name="T25" fmla="*/ 45 h 126"/>
                  <a:gd name="T26" fmla="*/ 10 w 52"/>
                  <a:gd name="T27" fmla="*/ 36 h 126"/>
                  <a:gd name="T28" fmla="*/ 10 w 52"/>
                  <a:gd name="T29" fmla="*/ 25 h 126"/>
                  <a:gd name="T30" fmla="*/ 14 w 52"/>
                  <a:gd name="T31" fmla="*/ 16 h 126"/>
                  <a:gd name="T32" fmla="*/ 42 w 52"/>
                  <a:gd name="T33" fmla="*/ 20 h 126"/>
                  <a:gd name="T34" fmla="*/ 38 w 52"/>
                  <a:gd name="T35" fmla="*/ 28 h 126"/>
                  <a:gd name="T36" fmla="*/ 10 w 52"/>
                  <a:gd name="T37" fmla="*/ 25 h 126"/>
                  <a:gd name="T38" fmla="*/ 17 w 52"/>
                  <a:gd name="T39" fmla="*/ 82 h 126"/>
                  <a:gd name="T40" fmla="*/ 34 w 52"/>
                  <a:gd name="T41" fmla="*/ 82 h 126"/>
                  <a:gd name="T42" fmla="*/ 30 w 52"/>
                  <a:gd name="T43" fmla="*/ 102 h 126"/>
                  <a:gd name="T44" fmla="*/ 22 w 52"/>
                  <a:gd name="T45" fmla="*/ 102 h 126"/>
                  <a:gd name="T46" fmla="*/ 30 w 52"/>
                  <a:gd name="T47" fmla="*/ 102 h 126"/>
                  <a:gd name="T48" fmla="*/ 20 w 52"/>
                  <a:gd name="T49" fmla="*/ 57 h 126"/>
                  <a:gd name="T50" fmla="*/ 38 w 52"/>
                  <a:gd name="T51" fmla="*/ 55 h 126"/>
                  <a:gd name="T52" fmla="*/ 38 w 52"/>
                  <a:gd name="T53" fmla="*/ 59 h 126"/>
                  <a:gd name="T54" fmla="*/ 48 w 52"/>
                  <a:gd name="T55" fmla="*/ 44 h 126"/>
                  <a:gd name="T56" fmla="*/ 43 w 52"/>
                  <a:gd name="T57" fmla="*/ 6 h 126"/>
                  <a:gd name="T58" fmla="*/ 7 w 52"/>
                  <a:gd name="T59" fmla="*/ 8 h 126"/>
                  <a:gd name="T60" fmla="*/ 4 w 52"/>
                  <a:gd name="T61" fmla="*/ 8 h 126"/>
                  <a:gd name="T62" fmla="*/ 43 w 52"/>
                  <a:gd name="T63" fmla="*/ 4 h 126"/>
                  <a:gd name="T64" fmla="*/ 48 w 52"/>
                  <a:gd name="T65" fmla="*/ 44 h 126"/>
                  <a:gd name="T66" fmla="*/ 32 w 52"/>
                  <a:gd name="T67" fmla="*/ 28 h 126"/>
                  <a:gd name="T68" fmla="*/ 32 w 52"/>
                  <a:gd name="T69" fmla="*/ 25 h 126"/>
                  <a:gd name="T70" fmla="*/ 30 w 52"/>
                  <a:gd name="T71" fmla="*/ 26 h 126"/>
                  <a:gd name="T72" fmla="*/ 36 w 52"/>
                  <a:gd name="T73" fmla="*/ 28 h 126"/>
                  <a:gd name="T74" fmla="*/ 38 w 52"/>
                  <a:gd name="T75" fmla="*/ 26 h 126"/>
                  <a:gd name="T76" fmla="*/ 36 w 52"/>
                  <a:gd name="T77" fmla="*/ 25 h 126"/>
                  <a:gd name="T78" fmla="*/ 36 w 52"/>
                  <a:gd name="T79" fmla="*/ 28 h 126"/>
                  <a:gd name="T80" fmla="*/ 32 w 52"/>
                  <a:gd name="T81" fmla="*/ 43 h 126"/>
                  <a:gd name="T82" fmla="*/ 32 w 52"/>
                  <a:gd name="T83" fmla="*/ 40 h 126"/>
                  <a:gd name="T84" fmla="*/ 30 w 52"/>
                  <a:gd name="T85" fmla="*/ 42 h 126"/>
                  <a:gd name="T86" fmla="*/ 36 w 52"/>
                  <a:gd name="T87" fmla="*/ 43 h 126"/>
                  <a:gd name="T88" fmla="*/ 39 w 52"/>
                  <a:gd name="T89" fmla="*/ 42 h 126"/>
                  <a:gd name="T90" fmla="*/ 36 w 52"/>
                  <a:gd name="T91" fmla="*/ 40 h 126"/>
                  <a:gd name="T92" fmla="*/ 36 w 52"/>
                  <a:gd name="T93" fmla="*/ 4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126">
                    <a:moveTo>
                      <a:pt x="48" y="0"/>
                    </a:moveTo>
                    <a:cubicBezTo>
                      <a:pt x="4" y="0"/>
                      <a:pt x="4" y="0"/>
                      <a:pt x="4" y="0"/>
                    </a:cubicBezTo>
                    <a:cubicBezTo>
                      <a:pt x="2" y="0"/>
                      <a:pt x="0" y="2"/>
                      <a:pt x="0" y="5"/>
                    </a:cubicBezTo>
                    <a:cubicBezTo>
                      <a:pt x="0" y="121"/>
                      <a:pt x="0" y="121"/>
                      <a:pt x="0" y="121"/>
                    </a:cubicBezTo>
                    <a:cubicBezTo>
                      <a:pt x="0" y="124"/>
                      <a:pt x="2" y="126"/>
                      <a:pt x="4" y="126"/>
                    </a:cubicBezTo>
                    <a:cubicBezTo>
                      <a:pt x="48" y="126"/>
                      <a:pt x="48" y="126"/>
                      <a:pt x="48" y="126"/>
                    </a:cubicBezTo>
                    <a:cubicBezTo>
                      <a:pt x="50" y="126"/>
                      <a:pt x="52" y="124"/>
                      <a:pt x="52" y="121"/>
                    </a:cubicBezTo>
                    <a:cubicBezTo>
                      <a:pt x="52" y="5"/>
                      <a:pt x="52" y="5"/>
                      <a:pt x="52" y="5"/>
                    </a:cubicBezTo>
                    <a:cubicBezTo>
                      <a:pt x="52" y="2"/>
                      <a:pt x="50" y="0"/>
                      <a:pt x="48" y="0"/>
                    </a:cubicBezTo>
                    <a:close/>
                    <a:moveTo>
                      <a:pt x="48" y="117"/>
                    </a:moveTo>
                    <a:cubicBezTo>
                      <a:pt x="48" y="120"/>
                      <a:pt x="46" y="122"/>
                      <a:pt x="43" y="122"/>
                    </a:cubicBezTo>
                    <a:cubicBezTo>
                      <a:pt x="9" y="122"/>
                      <a:pt x="9" y="122"/>
                      <a:pt x="9" y="122"/>
                    </a:cubicBezTo>
                    <a:cubicBezTo>
                      <a:pt x="6" y="122"/>
                      <a:pt x="4" y="120"/>
                      <a:pt x="4" y="117"/>
                    </a:cubicBezTo>
                    <a:cubicBezTo>
                      <a:pt x="4" y="82"/>
                      <a:pt x="4" y="82"/>
                      <a:pt x="4" y="82"/>
                    </a:cubicBezTo>
                    <a:cubicBezTo>
                      <a:pt x="7" y="117"/>
                      <a:pt x="7" y="117"/>
                      <a:pt x="7" y="117"/>
                    </a:cubicBezTo>
                    <a:cubicBezTo>
                      <a:pt x="7" y="119"/>
                      <a:pt x="8" y="120"/>
                      <a:pt x="9" y="120"/>
                    </a:cubicBezTo>
                    <a:cubicBezTo>
                      <a:pt x="43" y="120"/>
                      <a:pt x="43" y="120"/>
                      <a:pt x="43" y="120"/>
                    </a:cubicBezTo>
                    <a:cubicBezTo>
                      <a:pt x="44" y="120"/>
                      <a:pt x="45" y="119"/>
                      <a:pt x="45" y="117"/>
                    </a:cubicBezTo>
                    <a:cubicBezTo>
                      <a:pt x="48" y="82"/>
                      <a:pt x="48" y="82"/>
                      <a:pt x="48" y="82"/>
                    </a:cubicBezTo>
                    <a:lnTo>
                      <a:pt x="48" y="117"/>
                    </a:lnTo>
                    <a:close/>
                    <a:moveTo>
                      <a:pt x="14" y="33"/>
                    </a:moveTo>
                    <a:cubicBezTo>
                      <a:pt x="38" y="33"/>
                      <a:pt x="38" y="33"/>
                      <a:pt x="38" y="33"/>
                    </a:cubicBezTo>
                    <a:cubicBezTo>
                      <a:pt x="40" y="33"/>
                      <a:pt x="42" y="34"/>
                      <a:pt x="42" y="36"/>
                    </a:cubicBezTo>
                    <a:cubicBezTo>
                      <a:pt x="42" y="41"/>
                      <a:pt x="42" y="41"/>
                      <a:pt x="42" y="41"/>
                    </a:cubicBezTo>
                    <a:cubicBezTo>
                      <a:pt x="42" y="43"/>
                      <a:pt x="40" y="45"/>
                      <a:pt x="38" y="45"/>
                    </a:cubicBezTo>
                    <a:cubicBezTo>
                      <a:pt x="14" y="45"/>
                      <a:pt x="14" y="45"/>
                      <a:pt x="14" y="45"/>
                    </a:cubicBezTo>
                    <a:cubicBezTo>
                      <a:pt x="12" y="45"/>
                      <a:pt x="10" y="43"/>
                      <a:pt x="10" y="41"/>
                    </a:cubicBezTo>
                    <a:cubicBezTo>
                      <a:pt x="10" y="36"/>
                      <a:pt x="10" y="36"/>
                      <a:pt x="10" y="36"/>
                    </a:cubicBezTo>
                    <a:cubicBezTo>
                      <a:pt x="10" y="34"/>
                      <a:pt x="12" y="33"/>
                      <a:pt x="14" y="33"/>
                    </a:cubicBezTo>
                    <a:close/>
                    <a:moveTo>
                      <a:pt x="10" y="25"/>
                    </a:moveTo>
                    <a:cubicBezTo>
                      <a:pt x="10" y="20"/>
                      <a:pt x="10" y="20"/>
                      <a:pt x="10" y="20"/>
                    </a:cubicBezTo>
                    <a:cubicBezTo>
                      <a:pt x="10" y="18"/>
                      <a:pt x="12" y="16"/>
                      <a:pt x="14" y="16"/>
                    </a:cubicBezTo>
                    <a:cubicBezTo>
                      <a:pt x="38" y="16"/>
                      <a:pt x="38" y="16"/>
                      <a:pt x="38" y="16"/>
                    </a:cubicBezTo>
                    <a:cubicBezTo>
                      <a:pt x="40" y="16"/>
                      <a:pt x="42" y="18"/>
                      <a:pt x="42" y="20"/>
                    </a:cubicBezTo>
                    <a:cubicBezTo>
                      <a:pt x="42" y="25"/>
                      <a:pt x="42" y="25"/>
                      <a:pt x="42" y="25"/>
                    </a:cubicBezTo>
                    <a:cubicBezTo>
                      <a:pt x="42" y="27"/>
                      <a:pt x="40" y="28"/>
                      <a:pt x="38" y="28"/>
                    </a:cubicBezTo>
                    <a:cubicBezTo>
                      <a:pt x="14" y="28"/>
                      <a:pt x="14" y="28"/>
                      <a:pt x="14" y="28"/>
                    </a:cubicBezTo>
                    <a:cubicBezTo>
                      <a:pt x="12" y="28"/>
                      <a:pt x="10" y="27"/>
                      <a:pt x="10" y="25"/>
                    </a:cubicBezTo>
                    <a:close/>
                    <a:moveTo>
                      <a:pt x="26" y="90"/>
                    </a:moveTo>
                    <a:cubicBezTo>
                      <a:pt x="21" y="90"/>
                      <a:pt x="17" y="86"/>
                      <a:pt x="17" y="82"/>
                    </a:cubicBezTo>
                    <a:cubicBezTo>
                      <a:pt x="17" y="77"/>
                      <a:pt x="21" y="73"/>
                      <a:pt x="26" y="73"/>
                    </a:cubicBezTo>
                    <a:cubicBezTo>
                      <a:pt x="30" y="73"/>
                      <a:pt x="34" y="77"/>
                      <a:pt x="34" y="82"/>
                    </a:cubicBezTo>
                    <a:cubicBezTo>
                      <a:pt x="34" y="86"/>
                      <a:pt x="30" y="90"/>
                      <a:pt x="26" y="90"/>
                    </a:cubicBezTo>
                    <a:close/>
                    <a:moveTo>
                      <a:pt x="30" y="102"/>
                    </a:moveTo>
                    <a:cubicBezTo>
                      <a:pt x="30" y="105"/>
                      <a:pt x="28" y="106"/>
                      <a:pt x="26" y="106"/>
                    </a:cubicBezTo>
                    <a:cubicBezTo>
                      <a:pt x="24" y="106"/>
                      <a:pt x="22" y="105"/>
                      <a:pt x="22" y="102"/>
                    </a:cubicBezTo>
                    <a:cubicBezTo>
                      <a:pt x="22" y="100"/>
                      <a:pt x="24" y="98"/>
                      <a:pt x="26" y="98"/>
                    </a:cubicBezTo>
                    <a:cubicBezTo>
                      <a:pt x="28" y="98"/>
                      <a:pt x="30" y="100"/>
                      <a:pt x="30" y="102"/>
                    </a:cubicBezTo>
                    <a:close/>
                    <a:moveTo>
                      <a:pt x="22" y="59"/>
                    </a:moveTo>
                    <a:cubicBezTo>
                      <a:pt x="21" y="59"/>
                      <a:pt x="20" y="58"/>
                      <a:pt x="20" y="57"/>
                    </a:cubicBezTo>
                    <a:cubicBezTo>
                      <a:pt x="20" y="56"/>
                      <a:pt x="21" y="55"/>
                      <a:pt x="22" y="55"/>
                    </a:cubicBezTo>
                    <a:cubicBezTo>
                      <a:pt x="38" y="55"/>
                      <a:pt x="38" y="55"/>
                      <a:pt x="38" y="55"/>
                    </a:cubicBezTo>
                    <a:cubicBezTo>
                      <a:pt x="40" y="55"/>
                      <a:pt x="41" y="56"/>
                      <a:pt x="41" y="57"/>
                    </a:cubicBezTo>
                    <a:cubicBezTo>
                      <a:pt x="41" y="58"/>
                      <a:pt x="40" y="59"/>
                      <a:pt x="38" y="59"/>
                    </a:cubicBezTo>
                    <a:lnTo>
                      <a:pt x="22" y="59"/>
                    </a:lnTo>
                    <a:close/>
                    <a:moveTo>
                      <a:pt x="48" y="44"/>
                    </a:moveTo>
                    <a:cubicBezTo>
                      <a:pt x="45" y="8"/>
                      <a:pt x="45" y="8"/>
                      <a:pt x="45" y="8"/>
                    </a:cubicBezTo>
                    <a:cubicBezTo>
                      <a:pt x="45" y="7"/>
                      <a:pt x="44" y="6"/>
                      <a:pt x="43" y="6"/>
                    </a:cubicBezTo>
                    <a:cubicBezTo>
                      <a:pt x="9" y="6"/>
                      <a:pt x="9" y="6"/>
                      <a:pt x="9" y="6"/>
                    </a:cubicBezTo>
                    <a:cubicBezTo>
                      <a:pt x="8" y="6"/>
                      <a:pt x="7" y="7"/>
                      <a:pt x="7" y="8"/>
                    </a:cubicBezTo>
                    <a:cubicBezTo>
                      <a:pt x="4" y="44"/>
                      <a:pt x="4" y="44"/>
                      <a:pt x="4" y="44"/>
                    </a:cubicBezTo>
                    <a:cubicBezTo>
                      <a:pt x="4" y="8"/>
                      <a:pt x="4" y="8"/>
                      <a:pt x="4" y="8"/>
                    </a:cubicBezTo>
                    <a:cubicBezTo>
                      <a:pt x="4" y="6"/>
                      <a:pt x="6" y="4"/>
                      <a:pt x="9" y="4"/>
                    </a:cubicBezTo>
                    <a:cubicBezTo>
                      <a:pt x="43" y="4"/>
                      <a:pt x="43" y="4"/>
                      <a:pt x="43" y="4"/>
                    </a:cubicBezTo>
                    <a:cubicBezTo>
                      <a:pt x="46" y="4"/>
                      <a:pt x="48" y="6"/>
                      <a:pt x="48" y="8"/>
                    </a:cubicBezTo>
                    <a:lnTo>
                      <a:pt x="48" y="44"/>
                    </a:lnTo>
                    <a:close/>
                    <a:moveTo>
                      <a:pt x="31" y="28"/>
                    </a:moveTo>
                    <a:cubicBezTo>
                      <a:pt x="32" y="28"/>
                      <a:pt x="32" y="28"/>
                      <a:pt x="32" y="28"/>
                    </a:cubicBezTo>
                    <a:cubicBezTo>
                      <a:pt x="33" y="28"/>
                      <a:pt x="34" y="27"/>
                      <a:pt x="34" y="26"/>
                    </a:cubicBezTo>
                    <a:cubicBezTo>
                      <a:pt x="34" y="25"/>
                      <a:pt x="33" y="25"/>
                      <a:pt x="32" y="25"/>
                    </a:cubicBezTo>
                    <a:cubicBezTo>
                      <a:pt x="31" y="25"/>
                      <a:pt x="31" y="25"/>
                      <a:pt x="31" y="25"/>
                    </a:cubicBezTo>
                    <a:cubicBezTo>
                      <a:pt x="31" y="25"/>
                      <a:pt x="30" y="25"/>
                      <a:pt x="30" y="26"/>
                    </a:cubicBezTo>
                    <a:cubicBezTo>
                      <a:pt x="30" y="27"/>
                      <a:pt x="31" y="28"/>
                      <a:pt x="31" y="28"/>
                    </a:cubicBezTo>
                    <a:close/>
                    <a:moveTo>
                      <a:pt x="36" y="28"/>
                    </a:moveTo>
                    <a:cubicBezTo>
                      <a:pt x="37" y="28"/>
                      <a:pt x="37" y="28"/>
                      <a:pt x="37" y="28"/>
                    </a:cubicBezTo>
                    <a:cubicBezTo>
                      <a:pt x="38" y="28"/>
                      <a:pt x="38" y="27"/>
                      <a:pt x="38" y="26"/>
                    </a:cubicBezTo>
                    <a:cubicBezTo>
                      <a:pt x="38" y="25"/>
                      <a:pt x="38" y="25"/>
                      <a:pt x="37" y="25"/>
                    </a:cubicBezTo>
                    <a:cubicBezTo>
                      <a:pt x="36" y="25"/>
                      <a:pt x="36" y="25"/>
                      <a:pt x="36" y="25"/>
                    </a:cubicBezTo>
                    <a:cubicBezTo>
                      <a:pt x="35" y="25"/>
                      <a:pt x="35" y="25"/>
                      <a:pt x="35" y="26"/>
                    </a:cubicBezTo>
                    <a:cubicBezTo>
                      <a:pt x="35" y="27"/>
                      <a:pt x="35" y="28"/>
                      <a:pt x="36" y="28"/>
                    </a:cubicBezTo>
                    <a:close/>
                    <a:moveTo>
                      <a:pt x="32" y="43"/>
                    </a:moveTo>
                    <a:cubicBezTo>
                      <a:pt x="32" y="43"/>
                      <a:pt x="32" y="43"/>
                      <a:pt x="32" y="43"/>
                    </a:cubicBezTo>
                    <a:cubicBezTo>
                      <a:pt x="33" y="43"/>
                      <a:pt x="34" y="43"/>
                      <a:pt x="34" y="42"/>
                    </a:cubicBezTo>
                    <a:cubicBezTo>
                      <a:pt x="34" y="41"/>
                      <a:pt x="33" y="40"/>
                      <a:pt x="32" y="40"/>
                    </a:cubicBezTo>
                    <a:cubicBezTo>
                      <a:pt x="32" y="40"/>
                      <a:pt x="32" y="40"/>
                      <a:pt x="32" y="40"/>
                    </a:cubicBezTo>
                    <a:cubicBezTo>
                      <a:pt x="31" y="40"/>
                      <a:pt x="30" y="41"/>
                      <a:pt x="30" y="42"/>
                    </a:cubicBezTo>
                    <a:cubicBezTo>
                      <a:pt x="30" y="43"/>
                      <a:pt x="31" y="43"/>
                      <a:pt x="32" y="43"/>
                    </a:cubicBezTo>
                    <a:close/>
                    <a:moveTo>
                      <a:pt x="36" y="43"/>
                    </a:moveTo>
                    <a:cubicBezTo>
                      <a:pt x="37" y="43"/>
                      <a:pt x="37" y="43"/>
                      <a:pt x="37" y="43"/>
                    </a:cubicBezTo>
                    <a:cubicBezTo>
                      <a:pt x="38" y="43"/>
                      <a:pt x="39" y="43"/>
                      <a:pt x="39" y="42"/>
                    </a:cubicBezTo>
                    <a:cubicBezTo>
                      <a:pt x="39" y="41"/>
                      <a:pt x="38" y="40"/>
                      <a:pt x="37" y="40"/>
                    </a:cubicBezTo>
                    <a:cubicBezTo>
                      <a:pt x="36" y="40"/>
                      <a:pt x="36" y="40"/>
                      <a:pt x="36" y="40"/>
                    </a:cubicBezTo>
                    <a:cubicBezTo>
                      <a:pt x="36" y="40"/>
                      <a:pt x="35" y="41"/>
                      <a:pt x="35" y="42"/>
                    </a:cubicBezTo>
                    <a:cubicBezTo>
                      <a:pt x="35" y="43"/>
                      <a:pt x="36" y="43"/>
                      <a:pt x="36" y="43"/>
                    </a:cubicBezTo>
                    <a:close/>
                  </a:path>
                </a:pathLst>
              </a:custGeom>
              <a:solidFill>
                <a:srgbClr val="F58C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5297488" y="2270126"/>
                <a:ext cx="392113" cy="233363"/>
              </a:xfrm>
              <a:custGeom>
                <a:avLst/>
                <a:gdLst>
                  <a:gd name="T0" fmla="*/ 59 w 103"/>
                  <a:gd name="T1" fmla="*/ 42 h 62"/>
                  <a:gd name="T2" fmla="*/ 0 w 103"/>
                  <a:gd name="T3" fmla="*/ 60 h 62"/>
                  <a:gd name="T4" fmla="*/ 0 w 103"/>
                  <a:gd name="T5" fmla="*/ 4 h 62"/>
                  <a:gd name="T6" fmla="*/ 4 w 103"/>
                  <a:gd name="T7" fmla="*/ 0 h 62"/>
                  <a:gd name="T8" fmla="*/ 99 w 103"/>
                  <a:gd name="T9" fmla="*/ 0 h 62"/>
                  <a:gd name="T10" fmla="*/ 103 w 103"/>
                  <a:gd name="T11" fmla="*/ 4 h 62"/>
                  <a:gd name="T12" fmla="*/ 59 w 103"/>
                  <a:gd name="T13" fmla="*/ 42 h 62"/>
                </a:gdLst>
                <a:ahLst/>
                <a:cxnLst>
                  <a:cxn ang="0">
                    <a:pos x="T0" y="T1"/>
                  </a:cxn>
                  <a:cxn ang="0">
                    <a:pos x="T2" y="T3"/>
                  </a:cxn>
                  <a:cxn ang="0">
                    <a:pos x="T4" y="T5"/>
                  </a:cxn>
                  <a:cxn ang="0">
                    <a:pos x="T6" y="T7"/>
                  </a:cxn>
                  <a:cxn ang="0">
                    <a:pos x="T8" y="T9"/>
                  </a:cxn>
                  <a:cxn ang="0">
                    <a:pos x="T10" y="T11"/>
                  </a:cxn>
                  <a:cxn ang="0">
                    <a:pos x="T12" y="T13"/>
                  </a:cxn>
                </a:cxnLst>
                <a:rect l="0" t="0" r="r" b="b"/>
                <a:pathLst>
                  <a:path w="103" h="62">
                    <a:moveTo>
                      <a:pt x="59" y="42"/>
                    </a:moveTo>
                    <a:cubicBezTo>
                      <a:pt x="35" y="53"/>
                      <a:pt x="0" y="62"/>
                      <a:pt x="0" y="60"/>
                    </a:cubicBezTo>
                    <a:cubicBezTo>
                      <a:pt x="0" y="4"/>
                      <a:pt x="0" y="4"/>
                      <a:pt x="0" y="4"/>
                    </a:cubicBezTo>
                    <a:cubicBezTo>
                      <a:pt x="0" y="2"/>
                      <a:pt x="1" y="0"/>
                      <a:pt x="4" y="0"/>
                    </a:cubicBezTo>
                    <a:cubicBezTo>
                      <a:pt x="99" y="0"/>
                      <a:pt x="99" y="0"/>
                      <a:pt x="99" y="0"/>
                    </a:cubicBezTo>
                    <a:cubicBezTo>
                      <a:pt x="102" y="0"/>
                      <a:pt x="103" y="2"/>
                      <a:pt x="103" y="4"/>
                    </a:cubicBezTo>
                    <a:cubicBezTo>
                      <a:pt x="103" y="4"/>
                      <a:pt x="83" y="31"/>
                      <a:pt x="59" y="42"/>
                    </a:cubicBezTo>
                    <a:close/>
                  </a:path>
                </a:pathLst>
              </a:custGeom>
              <a:solidFill>
                <a:srgbClr val="F58C65"/>
              </a:solidFill>
              <a:ln w="9525">
                <a:solidFill>
                  <a:srgbClr val="F58C65"/>
                </a:solidFill>
                <a:round/>
              </a:ln>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5256213" y="2239963"/>
                <a:ext cx="471488" cy="311150"/>
              </a:xfrm>
              <a:custGeom>
                <a:avLst/>
                <a:gdLst>
                  <a:gd name="T0" fmla="*/ 119 w 124"/>
                  <a:gd name="T1" fmla="*/ 0 h 83"/>
                  <a:gd name="T2" fmla="*/ 5 w 124"/>
                  <a:gd name="T3" fmla="*/ 0 h 83"/>
                  <a:gd name="T4" fmla="*/ 0 w 124"/>
                  <a:gd name="T5" fmla="*/ 5 h 83"/>
                  <a:gd name="T6" fmla="*/ 0 w 124"/>
                  <a:gd name="T7" fmla="*/ 79 h 83"/>
                  <a:gd name="T8" fmla="*/ 5 w 124"/>
                  <a:gd name="T9" fmla="*/ 83 h 83"/>
                  <a:gd name="T10" fmla="*/ 119 w 124"/>
                  <a:gd name="T11" fmla="*/ 83 h 83"/>
                  <a:gd name="T12" fmla="*/ 124 w 124"/>
                  <a:gd name="T13" fmla="*/ 79 h 83"/>
                  <a:gd name="T14" fmla="*/ 124 w 124"/>
                  <a:gd name="T15" fmla="*/ 5 h 83"/>
                  <a:gd name="T16" fmla="*/ 119 w 124"/>
                  <a:gd name="T17" fmla="*/ 0 h 83"/>
                  <a:gd name="T18" fmla="*/ 117 w 124"/>
                  <a:gd name="T19" fmla="*/ 75 h 83"/>
                  <a:gd name="T20" fmla="*/ 113 w 124"/>
                  <a:gd name="T21" fmla="*/ 79 h 83"/>
                  <a:gd name="T22" fmla="*/ 11 w 124"/>
                  <a:gd name="T23" fmla="*/ 79 h 83"/>
                  <a:gd name="T24" fmla="*/ 7 w 124"/>
                  <a:gd name="T25" fmla="*/ 75 h 83"/>
                  <a:gd name="T26" fmla="*/ 7 w 124"/>
                  <a:gd name="T27" fmla="*/ 9 h 83"/>
                  <a:gd name="T28" fmla="*/ 11 w 124"/>
                  <a:gd name="T29" fmla="*/ 5 h 83"/>
                  <a:gd name="T30" fmla="*/ 113 w 124"/>
                  <a:gd name="T31" fmla="*/ 5 h 83"/>
                  <a:gd name="T32" fmla="*/ 117 w 124"/>
                  <a:gd name="T33" fmla="*/ 9 h 83"/>
                  <a:gd name="T34" fmla="*/ 117 w 124"/>
                  <a:gd name="T35"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3">
                    <a:moveTo>
                      <a:pt x="119" y="0"/>
                    </a:moveTo>
                    <a:cubicBezTo>
                      <a:pt x="5" y="0"/>
                      <a:pt x="5" y="0"/>
                      <a:pt x="5" y="0"/>
                    </a:cubicBezTo>
                    <a:cubicBezTo>
                      <a:pt x="2" y="0"/>
                      <a:pt x="0" y="2"/>
                      <a:pt x="0" y="5"/>
                    </a:cubicBezTo>
                    <a:cubicBezTo>
                      <a:pt x="0" y="79"/>
                      <a:pt x="0" y="79"/>
                      <a:pt x="0" y="79"/>
                    </a:cubicBezTo>
                    <a:cubicBezTo>
                      <a:pt x="0" y="81"/>
                      <a:pt x="2" y="83"/>
                      <a:pt x="5" y="83"/>
                    </a:cubicBezTo>
                    <a:cubicBezTo>
                      <a:pt x="119" y="83"/>
                      <a:pt x="119" y="83"/>
                      <a:pt x="119" y="83"/>
                    </a:cubicBezTo>
                    <a:cubicBezTo>
                      <a:pt x="122" y="83"/>
                      <a:pt x="124" y="81"/>
                      <a:pt x="124" y="79"/>
                    </a:cubicBezTo>
                    <a:cubicBezTo>
                      <a:pt x="124" y="5"/>
                      <a:pt x="124" y="5"/>
                      <a:pt x="124" y="5"/>
                    </a:cubicBezTo>
                    <a:cubicBezTo>
                      <a:pt x="124" y="2"/>
                      <a:pt x="122" y="0"/>
                      <a:pt x="119" y="0"/>
                    </a:cubicBezTo>
                    <a:close/>
                    <a:moveTo>
                      <a:pt x="117" y="75"/>
                    </a:moveTo>
                    <a:cubicBezTo>
                      <a:pt x="117" y="77"/>
                      <a:pt x="115" y="79"/>
                      <a:pt x="113" y="79"/>
                    </a:cubicBezTo>
                    <a:cubicBezTo>
                      <a:pt x="11" y="79"/>
                      <a:pt x="11" y="79"/>
                      <a:pt x="11" y="79"/>
                    </a:cubicBezTo>
                    <a:cubicBezTo>
                      <a:pt x="9" y="79"/>
                      <a:pt x="7" y="77"/>
                      <a:pt x="7" y="75"/>
                    </a:cubicBezTo>
                    <a:cubicBezTo>
                      <a:pt x="7" y="9"/>
                      <a:pt x="7" y="9"/>
                      <a:pt x="7" y="9"/>
                    </a:cubicBezTo>
                    <a:cubicBezTo>
                      <a:pt x="7" y="7"/>
                      <a:pt x="9" y="5"/>
                      <a:pt x="11" y="5"/>
                    </a:cubicBezTo>
                    <a:cubicBezTo>
                      <a:pt x="113" y="5"/>
                      <a:pt x="113" y="5"/>
                      <a:pt x="113" y="5"/>
                    </a:cubicBezTo>
                    <a:cubicBezTo>
                      <a:pt x="115" y="5"/>
                      <a:pt x="117" y="7"/>
                      <a:pt x="117" y="9"/>
                    </a:cubicBezTo>
                    <a:lnTo>
                      <a:pt x="117" y="75"/>
                    </a:lnTo>
                    <a:close/>
                  </a:path>
                </a:pathLst>
              </a:custGeom>
              <a:solidFill>
                <a:srgbClr val="F58C65"/>
              </a:solidFill>
              <a:ln w="9525">
                <a:solidFill>
                  <a:srgbClr val="F58C65"/>
                </a:solidFill>
                <a:round/>
              </a:ln>
            </p:spPr>
            <p:txBody>
              <a:bodyPr vert="horz" wrap="square" lIns="91440" tIns="45720" rIns="91440" bIns="45720" numCol="1" anchor="t" anchorCtr="0" compatLnSpc="1"/>
              <a:lstStyle/>
              <a:p>
                <a:endParaRPr lang="zh-CN" altLang="en-US"/>
              </a:p>
            </p:txBody>
          </p:sp>
          <p:sp>
            <p:nvSpPr>
              <p:cNvPr id="11" name="Freeform 8"/>
              <p:cNvSpPr>
                <a:spLocks noEditPoints="1"/>
              </p:cNvSpPr>
              <p:nvPr/>
            </p:nvSpPr>
            <p:spPr bwMode="auto">
              <a:xfrm>
                <a:off x="5362575" y="2581276"/>
                <a:ext cx="258763" cy="60325"/>
              </a:xfrm>
              <a:custGeom>
                <a:avLst/>
                <a:gdLst>
                  <a:gd name="T0" fmla="*/ 34 w 68"/>
                  <a:gd name="T1" fmla="*/ 0 h 16"/>
                  <a:gd name="T2" fmla="*/ 0 w 68"/>
                  <a:gd name="T3" fmla="*/ 16 h 16"/>
                  <a:gd name="T4" fmla="*/ 68 w 68"/>
                  <a:gd name="T5" fmla="*/ 16 h 16"/>
                  <a:gd name="T6" fmla="*/ 34 w 68"/>
                  <a:gd name="T7" fmla="*/ 0 h 16"/>
                  <a:gd name="T8" fmla="*/ 13 w 68"/>
                  <a:gd name="T9" fmla="*/ 14 h 16"/>
                  <a:gd name="T10" fmla="*/ 5 w 68"/>
                  <a:gd name="T11" fmla="*/ 14 h 16"/>
                  <a:gd name="T12" fmla="*/ 29 w 68"/>
                  <a:gd name="T13" fmla="*/ 2 h 16"/>
                  <a:gd name="T14" fmla="*/ 13 w 68"/>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
                    <a:moveTo>
                      <a:pt x="34" y="0"/>
                    </a:moveTo>
                    <a:cubicBezTo>
                      <a:pt x="19" y="0"/>
                      <a:pt x="6" y="7"/>
                      <a:pt x="0" y="16"/>
                    </a:cubicBezTo>
                    <a:cubicBezTo>
                      <a:pt x="68" y="16"/>
                      <a:pt x="68" y="16"/>
                      <a:pt x="68" y="16"/>
                    </a:cubicBezTo>
                    <a:cubicBezTo>
                      <a:pt x="63" y="7"/>
                      <a:pt x="49" y="0"/>
                      <a:pt x="34" y="0"/>
                    </a:cubicBezTo>
                    <a:close/>
                    <a:moveTo>
                      <a:pt x="13" y="14"/>
                    </a:moveTo>
                    <a:cubicBezTo>
                      <a:pt x="5" y="14"/>
                      <a:pt x="5" y="14"/>
                      <a:pt x="5" y="14"/>
                    </a:cubicBezTo>
                    <a:cubicBezTo>
                      <a:pt x="5" y="14"/>
                      <a:pt x="12" y="4"/>
                      <a:pt x="29" y="2"/>
                    </a:cubicBezTo>
                    <a:cubicBezTo>
                      <a:pt x="14" y="7"/>
                      <a:pt x="13" y="14"/>
                      <a:pt x="13" y="14"/>
                    </a:cubicBezTo>
                    <a:close/>
                  </a:path>
                </a:pathLst>
              </a:custGeom>
              <a:solidFill>
                <a:srgbClr val="F58C65"/>
              </a:solidFill>
              <a:ln w="9525">
                <a:solidFill>
                  <a:srgbClr val="F58C65"/>
                </a:solidFill>
                <a:round/>
              </a:ln>
            </p:spPr>
            <p:txBody>
              <a:bodyPr vert="horz" wrap="square" lIns="91440" tIns="45720" rIns="91440" bIns="45720" numCol="1" anchor="t" anchorCtr="0" compatLnSpc="1"/>
              <a:lstStyle/>
              <a:p>
                <a:endParaRPr lang="zh-CN" altLang="en-US"/>
              </a:p>
            </p:txBody>
          </p:sp>
        </p:grpSp>
        <p:sp>
          <p:nvSpPr>
            <p:cNvPr id="20" name="矩形 19"/>
            <p:cNvSpPr/>
            <p:nvPr/>
          </p:nvSpPr>
          <p:spPr>
            <a:xfrm>
              <a:off x="1615877" y="1966848"/>
              <a:ext cx="1161802" cy="1104677"/>
            </a:xfrm>
            <a:prstGeom prst="rect">
              <a:avLst/>
            </a:prstGeom>
            <a:noFill/>
            <a:ln>
              <a:solidFill>
                <a:srgbClr val="F58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33848" y="3866290"/>
            <a:ext cx="2285319" cy="369332"/>
          </a:xfrm>
          <a:prstGeom prst="rect">
            <a:avLst/>
          </a:prstGeom>
          <a:noFill/>
        </p:spPr>
        <p:txBody>
          <a:bodyPr wrap="square" rtlCol="0">
            <a:spAutoFit/>
          </a:bodyPr>
          <a:lstStyle/>
          <a:p>
            <a:pPr algn="ctr"/>
            <a:r>
              <a:rPr lang="zh-CN" altLang="en-US" b="1" dirty="0">
                <a:solidFill>
                  <a:srgbClr val="F58C65"/>
                </a:solidFill>
                <a:latin typeface="微软雅黑 Light" panose="020B0502040204020203" pitchFamily="34" charset="-122"/>
                <a:ea typeface="微软雅黑 Light" panose="020B0502040204020203" pitchFamily="34" charset="-122"/>
              </a:rPr>
              <a:t>公司团队与产品介绍</a:t>
            </a:r>
            <a:endParaRPr lang="zh-CN" altLang="en-US" b="1" dirty="0">
              <a:solidFill>
                <a:srgbClr val="F58C65"/>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1081831" y="4400105"/>
            <a:ext cx="1584176" cy="0"/>
          </a:xfrm>
          <a:prstGeom prst="line">
            <a:avLst/>
          </a:prstGeom>
          <a:ln w="28575">
            <a:solidFill>
              <a:srgbClr val="F58C65"/>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3988643" y="2564904"/>
            <a:ext cx="1161802" cy="1104677"/>
            <a:chOff x="4694362" y="1940830"/>
            <a:chExt cx="1161802" cy="1104677"/>
          </a:xfrm>
        </p:grpSpPr>
        <p:sp>
          <p:nvSpPr>
            <p:cNvPr id="12" name="Freeform 9"/>
            <p:cNvSpPr>
              <a:spLocks noEditPoints="1"/>
            </p:cNvSpPr>
            <p:nvPr/>
          </p:nvSpPr>
          <p:spPr bwMode="auto">
            <a:xfrm>
              <a:off x="4900613" y="2239700"/>
              <a:ext cx="749300" cy="515938"/>
            </a:xfrm>
            <a:custGeom>
              <a:avLst/>
              <a:gdLst>
                <a:gd name="T0" fmla="*/ 178 w 197"/>
                <a:gd name="T1" fmla="*/ 53 h 137"/>
                <a:gd name="T2" fmla="*/ 133 w 197"/>
                <a:gd name="T3" fmla="*/ 5 h 137"/>
                <a:gd name="T4" fmla="*/ 98 w 197"/>
                <a:gd name="T5" fmla="*/ 14 h 137"/>
                <a:gd name="T6" fmla="*/ 68 w 197"/>
                <a:gd name="T7" fmla="*/ 5 h 137"/>
                <a:gd name="T8" fmla="*/ 21 w 197"/>
                <a:gd name="T9" fmla="*/ 42 h 137"/>
                <a:gd name="T10" fmla="*/ 19 w 197"/>
                <a:gd name="T11" fmla="*/ 124 h 137"/>
                <a:gd name="T12" fmla="*/ 71 w 197"/>
                <a:gd name="T13" fmla="*/ 96 h 137"/>
                <a:gd name="T14" fmla="*/ 121 w 197"/>
                <a:gd name="T15" fmla="*/ 95 h 137"/>
                <a:gd name="T16" fmla="*/ 172 w 197"/>
                <a:gd name="T17" fmla="*/ 127 h 137"/>
                <a:gd name="T18" fmla="*/ 178 w 197"/>
                <a:gd name="T19" fmla="*/ 53 h 137"/>
                <a:gd name="T20" fmla="*/ 62 w 197"/>
                <a:gd name="T21" fmla="*/ 76 h 137"/>
                <a:gd name="T22" fmla="*/ 38 w 197"/>
                <a:gd name="T23" fmla="*/ 51 h 137"/>
                <a:gd name="T24" fmla="*/ 62 w 197"/>
                <a:gd name="T25" fmla="*/ 27 h 137"/>
                <a:gd name="T26" fmla="*/ 86 w 197"/>
                <a:gd name="T27" fmla="*/ 51 h 137"/>
                <a:gd name="T28" fmla="*/ 62 w 197"/>
                <a:gd name="T29" fmla="*/ 76 h 137"/>
                <a:gd name="T30" fmla="*/ 137 w 197"/>
                <a:gd name="T31" fmla="*/ 31 h 137"/>
                <a:gd name="T32" fmla="*/ 148 w 197"/>
                <a:gd name="T33" fmla="*/ 31 h 137"/>
                <a:gd name="T34" fmla="*/ 148 w 197"/>
                <a:gd name="T35" fmla="*/ 41 h 137"/>
                <a:gd name="T36" fmla="*/ 137 w 197"/>
                <a:gd name="T37" fmla="*/ 41 h 137"/>
                <a:gd name="T38" fmla="*/ 137 w 197"/>
                <a:gd name="T39" fmla="*/ 31 h 137"/>
                <a:gd name="T40" fmla="*/ 124 w 197"/>
                <a:gd name="T41" fmla="*/ 55 h 137"/>
                <a:gd name="T42" fmla="*/ 124 w 197"/>
                <a:gd name="T43" fmla="*/ 45 h 137"/>
                <a:gd name="T44" fmla="*/ 134 w 197"/>
                <a:gd name="T45" fmla="*/ 45 h 137"/>
                <a:gd name="T46" fmla="*/ 134 w 197"/>
                <a:gd name="T47" fmla="*/ 55 h 137"/>
                <a:gd name="T48" fmla="*/ 124 w 197"/>
                <a:gd name="T49" fmla="*/ 55 h 137"/>
                <a:gd name="T50" fmla="*/ 147 w 197"/>
                <a:gd name="T51" fmla="*/ 68 h 137"/>
                <a:gd name="T52" fmla="*/ 137 w 197"/>
                <a:gd name="T53" fmla="*/ 68 h 137"/>
                <a:gd name="T54" fmla="*/ 137 w 197"/>
                <a:gd name="T55" fmla="*/ 58 h 137"/>
                <a:gd name="T56" fmla="*/ 147 w 197"/>
                <a:gd name="T57" fmla="*/ 58 h 137"/>
                <a:gd name="T58" fmla="*/ 147 w 197"/>
                <a:gd name="T59" fmla="*/ 68 h 137"/>
                <a:gd name="T60" fmla="*/ 161 w 197"/>
                <a:gd name="T61" fmla="*/ 54 h 137"/>
                <a:gd name="T62" fmla="*/ 151 w 197"/>
                <a:gd name="T63" fmla="*/ 54 h 137"/>
                <a:gd name="T64" fmla="*/ 151 w 197"/>
                <a:gd name="T65" fmla="*/ 44 h 137"/>
                <a:gd name="T66" fmla="*/ 161 w 197"/>
                <a:gd name="T67" fmla="*/ 44 h 137"/>
                <a:gd name="T68" fmla="*/ 161 w 197"/>
                <a:gd name="T69" fmla="*/ 54 h 137"/>
                <a:gd name="T70" fmla="*/ 62 w 197"/>
                <a:gd name="T71" fmla="*/ 37 h 137"/>
                <a:gd name="T72" fmla="*/ 48 w 197"/>
                <a:gd name="T73" fmla="*/ 51 h 137"/>
                <a:gd name="T74" fmla="*/ 62 w 197"/>
                <a:gd name="T75" fmla="*/ 66 h 137"/>
                <a:gd name="T76" fmla="*/ 76 w 197"/>
                <a:gd name="T77" fmla="*/ 51 h 137"/>
                <a:gd name="T78" fmla="*/ 62 w 197"/>
                <a:gd name="T79" fmla="*/ 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 h="137">
                  <a:moveTo>
                    <a:pt x="178" y="53"/>
                  </a:moveTo>
                  <a:cubicBezTo>
                    <a:pt x="172" y="28"/>
                    <a:pt x="163" y="1"/>
                    <a:pt x="133" y="5"/>
                  </a:cubicBezTo>
                  <a:cubicBezTo>
                    <a:pt x="121" y="7"/>
                    <a:pt x="112" y="14"/>
                    <a:pt x="98" y="14"/>
                  </a:cubicBezTo>
                  <a:cubicBezTo>
                    <a:pt x="87" y="14"/>
                    <a:pt x="79" y="7"/>
                    <a:pt x="68" y="5"/>
                  </a:cubicBezTo>
                  <a:cubicBezTo>
                    <a:pt x="38" y="0"/>
                    <a:pt x="30" y="15"/>
                    <a:pt x="21" y="42"/>
                  </a:cubicBezTo>
                  <a:cubicBezTo>
                    <a:pt x="16" y="58"/>
                    <a:pt x="0" y="112"/>
                    <a:pt x="19" y="124"/>
                  </a:cubicBezTo>
                  <a:cubicBezTo>
                    <a:pt x="37" y="137"/>
                    <a:pt x="57" y="102"/>
                    <a:pt x="71" y="96"/>
                  </a:cubicBezTo>
                  <a:cubicBezTo>
                    <a:pt x="84" y="91"/>
                    <a:pt x="110" y="92"/>
                    <a:pt x="121" y="95"/>
                  </a:cubicBezTo>
                  <a:cubicBezTo>
                    <a:pt x="138" y="100"/>
                    <a:pt x="154" y="131"/>
                    <a:pt x="172" y="127"/>
                  </a:cubicBezTo>
                  <a:cubicBezTo>
                    <a:pt x="197" y="122"/>
                    <a:pt x="182" y="69"/>
                    <a:pt x="178" y="53"/>
                  </a:cubicBezTo>
                  <a:close/>
                  <a:moveTo>
                    <a:pt x="62" y="76"/>
                  </a:moveTo>
                  <a:cubicBezTo>
                    <a:pt x="48" y="76"/>
                    <a:pt x="38" y="65"/>
                    <a:pt x="38" y="51"/>
                  </a:cubicBezTo>
                  <a:cubicBezTo>
                    <a:pt x="38" y="38"/>
                    <a:pt x="48" y="27"/>
                    <a:pt x="62" y="27"/>
                  </a:cubicBezTo>
                  <a:cubicBezTo>
                    <a:pt x="75" y="27"/>
                    <a:pt x="86" y="38"/>
                    <a:pt x="86" y="51"/>
                  </a:cubicBezTo>
                  <a:cubicBezTo>
                    <a:pt x="86" y="65"/>
                    <a:pt x="75" y="76"/>
                    <a:pt x="62" y="76"/>
                  </a:cubicBezTo>
                  <a:close/>
                  <a:moveTo>
                    <a:pt x="137" y="31"/>
                  </a:moveTo>
                  <a:cubicBezTo>
                    <a:pt x="140" y="28"/>
                    <a:pt x="145" y="28"/>
                    <a:pt x="148" y="31"/>
                  </a:cubicBezTo>
                  <a:cubicBezTo>
                    <a:pt x="150" y="34"/>
                    <a:pt x="150" y="39"/>
                    <a:pt x="148" y="41"/>
                  </a:cubicBezTo>
                  <a:cubicBezTo>
                    <a:pt x="145" y="44"/>
                    <a:pt x="140" y="44"/>
                    <a:pt x="137" y="41"/>
                  </a:cubicBezTo>
                  <a:cubicBezTo>
                    <a:pt x="135" y="39"/>
                    <a:pt x="135" y="34"/>
                    <a:pt x="137" y="31"/>
                  </a:cubicBezTo>
                  <a:close/>
                  <a:moveTo>
                    <a:pt x="124" y="55"/>
                  </a:moveTo>
                  <a:cubicBezTo>
                    <a:pt x="121" y="52"/>
                    <a:pt x="121" y="48"/>
                    <a:pt x="124" y="45"/>
                  </a:cubicBezTo>
                  <a:cubicBezTo>
                    <a:pt x="127" y="42"/>
                    <a:pt x="131" y="42"/>
                    <a:pt x="134" y="45"/>
                  </a:cubicBezTo>
                  <a:cubicBezTo>
                    <a:pt x="137" y="48"/>
                    <a:pt x="137" y="52"/>
                    <a:pt x="134" y="55"/>
                  </a:cubicBezTo>
                  <a:cubicBezTo>
                    <a:pt x="131" y="58"/>
                    <a:pt x="127" y="58"/>
                    <a:pt x="124" y="55"/>
                  </a:cubicBezTo>
                  <a:close/>
                  <a:moveTo>
                    <a:pt x="147" y="68"/>
                  </a:moveTo>
                  <a:cubicBezTo>
                    <a:pt x="144" y="71"/>
                    <a:pt x="140" y="71"/>
                    <a:pt x="137" y="68"/>
                  </a:cubicBezTo>
                  <a:cubicBezTo>
                    <a:pt x="134" y="65"/>
                    <a:pt x="134" y="61"/>
                    <a:pt x="137" y="58"/>
                  </a:cubicBezTo>
                  <a:cubicBezTo>
                    <a:pt x="140" y="55"/>
                    <a:pt x="144" y="55"/>
                    <a:pt x="147" y="58"/>
                  </a:cubicBezTo>
                  <a:cubicBezTo>
                    <a:pt x="150" y="61"/>
                    <a:pt x="150" y="65"/>
                    <a:pt x="147" y="68"/>
                  </a:cubicBezTo>
                  <a:close/>
                  <a:moveTo>
                    <a:pt x="161" y="54"/>
                  </a:moveTo>
                  <a:cubicBezTo>
                    <a:pt x="158" y="57"/>
                    <a:pt x="153" y="57"/>
                    <a:pt x="151" y="54"/>
                  </a:cubicBezTo>
                  <a:cubicBezTo>
                    <a:pt x="148" y="52"/>
                    <a:pt x="148" y="47"/>
                    <a:pt x="151" y="44"/>
                  </a:cubicBezTo>
                  <a:cubicBezTo>
                    <a:pt x="153" y="42"/>
                    <a:pt x="158" y="42"/>
                    <a:pt x="161" y="44"/>
                  </a:cubicBezTo>
                  <a:cubicBezTo>
                    <a:pt x="163" y="47"/>
                    <a:pt x="163" y="52"/>
                    <a:pt x="161" y="54"/>
                  </a:cubicBezTo>
                  <a:close/>
                  <a:moveTo>
                    <a:pt x="62" y="37"/>
                  </a:moveTo>
                  <a:cubicBezTo>
                    <a:pt x="54" y="37"/>
                    <a:pt x="48" y="44"/>
                    <a:pt x="48" y="51"/>
                  </a:cubicBezTo>
                  <a:cubicBezTo>
                    <a:pt x="48" y="59"/>
                    <a:pt x="54" y="66"/>
                    <a:pt x="62" y="66"/>
                  </a:cubicBezTo>
                  <a:cubicBezTo>
                    <a:pt x="70" y="66"/>
                    <a:pt x="76" y="59"/>
                    <a:pt x="76" y="51"/>
                  </a:cubicBezTo>
                  <a:cubicBezTo>
                    <a:pt x="76" y="44"/>
                    <a:pt x="70" y="37"/>
                    <a:pt x="62" y="37"/>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1" name="矩形 20"/>
            <p:cNvSpPr/>
            <p:nvPr/>
          </p:nvSpPr>
          <p:spPr>
            <a:xfrm>
              <a:off x="4694362" y="1940830"/>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426884" y="3866290"/>
            <a:ext cx="2285319" cy="369332"/>
          </a:xfrm>
          <a:prstGeom prst="rect">
            <a:avLst/>
          </a:prstGeom>
          <a:noFill/>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竞争分析与营销策略</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36" name="直接连接符 35"/>
          <p:cNvCxnSpPr/>
          <p:nvPr/>
        </p:nvCxnSpPr>
        <p:spPr>
          <a:xfrm>
            <a:off x="3808149" y="4400105"/>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705724" y="2564905"/>
            <a:ext cx="1161802" cy="1104677"/>
            <a:chOff x="4804693" y="3810906"/>
            <a:chExt cx="1161802" cy="1104677"/>
          </a:xfrm>
        </p:grpSpPr>
        <p:grpSp>
          <p:nvGrpSpPr>
            <p:cNvPr id="16" name="组合 15"/>
            <p:cNvGrpSpPr/>
            <p:nvPr/>
          </p:nvGrpSpPr>
          <p:grpSpPr>
            <a:xfrm>
              <a:off x="5054600" y="4035426"/>
              <a:ext cx="661988" cy="655638"/>
              <a:chOff x="5054600" y="4035426"/>
              <a:chExt cx="661988" cy="655638"/>
            </a:xfrm>
          </p:grpSpPr>
          <p:sp>
            <p:nvSpPr>
              <p:cNvPr id="13" name="Freeform 10"/>
              <p:cNvSpPr>
                <a:spLocks noEditPoints="1"/>
              </p:cNvSpPr>
              <p:nvPr/>
            </p:nvSpPr>
            <p:spPr bwMode="auto">
              <a:xfrm>
                <a:off x="5054600" y="4035426"/>
                <a:ext cx="661988" cy="655638"/>
              </a:xfrm>
              <a:custGeom>
                <a:avLst/>
                <a:gdLst>
                  <a:gd name="T0" fmla="*/ 87 w 174"/>
                  <a:gd name="T1" fmla="*/ 0 h 174"/>
                  <a:gd name="T2" fmla="*/ 174 w 174"/>
                  <a:gd name="T3" fmla="*/ 87 h 174"/>
                  <a:gd name="T4" fmla="*/ 87 w 174"/>
                  <a:gd name="T5" fmla="*/ 174 h 174"/>
                  <a:gd name="T6" fmla="*/ 0 w 174"/>
                  <a:gd name="T7" fmla="*/ 87 h 174"/>
                  <a:gd name="T8" fmla="*/ 87 w 174"/>
                  <a:gd name="T9" fmla="*/ 0 h 174"/>
                  <a:gd name="T10" fmla="*/ 87 w 174"/>
                  <a:gd name="T11" fmla="*/ 46 h 174"/>
                  <a:gd name="T12" fmla="*/ 46 w 174"/>
                  <a:gd name="T13" fmla="*/ 87 h 174"/>
                  <a:gd name="T14" fmla="*/ 87 w 174"/>
                  <a:gd name="T15" fmla="*/ 128 h 174"/>
                  <a:gd name="T16" fmla="*/ 128 w 174"/>
                  <a:gd name="T17" fmla="*/ 87 h 174"/>
                  <a:gd name="T18" fmla="*/ 87 w 174"/>
                  <a:gd name="T19" fmla="*/ 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4">
                    <a:moveTo>
                      <a:pt x="87" y="0"/>
                    </a:moveTo>
                    <a:cubicBezTo>
                      <a:pt x="135" y="0"/>
                      <a:pt x="174" y="39"/>
                      <a:pt x="174" y="87"/>
                    </a:cubicBezTo>
                    <a:cubicBezTo>
                      <a:pt x="174" y="135"/>
                      <a:pt x="135" y="174"/>
                      <a:pt x="87" y="174"/>
                    </a:cubicBezTo>
                    <a:cubicBezTo>
                      <a:pt x="39" y="174"/>
                      <a:pt x="0" y="135"/>
                      <a:pt x="0" y="87"/>
                    </a:cubicBezTo>
                    <a:cubicBezTo>
                      <a:pt x="0" y="39"/>
                      <a:pt x="39" y="0"/>
                      <a:pt x="87" y="0"/>
                    </a:cubicBezTo>
                    <a:moveTo>
                      <a:pt x="87" y="46"/>
                    </a:moveTo>
                    <a:cubicBezTo>
                      <a:pt x="64" y="46"/>
                      <a:pt x="46" y="64"/>
                      <a:pt x="46" y="87"/>
                    </a:cubicBezTo>
                    <a:cubicBezTo>
                      <a:pt x="46" y="110"/>
                      <a:pt x="64" y="128"/>
                      <a:pt x="87" y="128"/>
                    </a:cubicBezTo>
                    <a:cubicBezTo>
                      <a:pt x="110" y="128"/>
                      <a:pt x="128" y="110"/>
                      <a:pt x="128" y="87"/>
                    </a:cubicBezTo>
                    <a:cubicBezTo>
                      <a:pt x="128" y="64"/>
                      <a:pt x="110" y="46"/>
                      <a:pt x="87" y="46"/>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14" name="Freeform 11"/>
              <p:cNvSpPr>
                <a:spLocks noEditPoints="1"/>
              </p:cNvSpPr>
              <p:nvPr/>
            </p:nvSpPr>
            <p:spPr bwMode="auto">
              <a:xfrm>
                <a:off x="5275263" y="4254501"/>
                <a:ext cx="220663" cy="217488"/>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39 h 58"/>
                  <a:gd name="T12" fmla="*/ 19 w 58"/>
                  <a:gd name="T13" fmla="*/ 29 h 58"/>
                  <a:gd name="T14" fmla="*/ 29 w 58"/>
                  <a:gd name="T15" fmla="*/ 19 h 58"/>
                  <a:gd name="T16" fmla="*/ 39 w 58"/>
                  <a:gd name="T17" fmla="*/ 29 h 58"/>
                  <a:gd name="T18" fmla="*/ 29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39"/>
                    </a:moveTo>
                    <a:cubicBezTo>
                      <a:pt x="23" y="39"/>
                      <a:pt x="19" y="35"/>
                      <a:pt x="19" y="29"/>
                    </a:cubicBezTo>
                    <a:cubicBezTo>
                      <a:pt x="19" y="23"/>
                      <a:pt x="23" y="19"/>
                      <a:pt x="29" y="19"/>
                    </a:cubicBezTo>
                    <a:cubicBezTo>
                      <a:pt x="35" y="19"/>
                      <a:pt x="39" y="23"/>
                      <a:pt x="39" y="29"/>
                    </a:cubicBezTo>
                    <a:cubicBezTo>
                      <a:pt x="39" y="35"/>
                      <a:pt x="35" y="39"/>
                      <a:pt x="29" y="39"/>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23" name="矩形 22"/>
            <p:cNvSpPr/>
            <p:nvPr/>
          </p:nvSpPr>
          <p:spPr>
            <a:xfrm>
              <a:off x="4804693" y="3810906"/>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6147931" y="3878272"/>
            <a:ext cx="2308678" cy="369332"/>
          </a:xfrm>
          <a:prstGeom prst="rect">
            <a:avLst/>
          </a:prstGeom>
          <a:noFill/>
          <a:ln>
            <a:noFill/>
          </a:ln>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执行情况与财务报表</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39" name="直接连接符 38"/>
          <p:cNvCxnSpPr/>
          <p:nvPr/>
        </p:nvCxnSpPr>
        <p:spPr>
          <a:xfrm>
            <a:off x="6525568" y="4400106"/>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9350156" y="2564905"/>
            <a:ext cx="1161802" cy="1104677"/>
            <a:chOff x="8151143" y="1958117"/>
            <a:chExt cx="1161802" cy="1104677"/>
          </a:xfrm>
        </p:grpSpPr>
        <p:grpSp>
          <p:nvGrpSpPr>
            <p:cNvPr id="17" name="Group 14"/>
            <p:cNvGrpSpPr>
              <a:grpSpLocks noChangeAspect="1"/>
            </p:cNvGrpSpPr>
            <p:nvPr/>
          </p:nvGrpSpPr>
          <p:grpSpPr bwMode="auto">
            <a:xfrm>
              <a:off x="8399463" y="2165350"/>
              <a:ext cx="665162" cy="663575"/>
              <a:chOff x="5291" y="1364"/>
              <a:chExt cx="419" cy="418"/>
            </a:xfrm>
          </p:grpSpPr>
          <p:sp>
            <p:nvSpPr>
              <p:cNvPr id="18" name="AutoShape 13"/>
              <p:cNvSpPr>
                <a:spLocks noChangeAspect="1" noChangeArrowheads="1" noTextEdit="1"/>
              </p:cNvSpPr>
              <p:nvPr/>
            </p:nvSpPr>
            <p:spPr bwMode="auto">
              <a:xfrm>
                <a:off x="5291" y="1364"/>
                <a:ext cx="419"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Freeform 15"/>
              <p:cNvSpPr>
                <a:spLocks noEditPoints="1"/>
              </p:cNvSpPr>
              <p:nvPr/>
            </p:nvSpPr>
            <p:spPr bwMode="auto">
              <a:xfrm>
                <a:off x="5286" y="1359"/>
                <a:ext cx="429" cy="423"/>
              </a:xfrm>
              <a:custGeom>
                <a:avLst/>
                <a:gdLst>
                  <a:gd name="T0" fmla="*/ 171 w 178"/>
                  <a:gd name="T1" fmla="*/ 17 h 176"/>
                  <a:gd name="T2" fmla="*/ 161 w 178"/>
                  <a:gd name="T3" fmla="*/ 7 h 176"/>
                  <a:gd name="T4" fmla="*/ 136 w 178"/>
                  <a:gd name="T5" fmla="*/ 7 h 176"/>
                  <a:gd name="T6" fmla="*/ 112 w 178"/>
                  <a:gd name="T7" fmla="*/ 31 h 176"/>
                  <a:gd name="T8" fmla="*/ 100 w 178"/>
                  <a:gd name="T9" fmla="*/ 19 h 176"/>
                  <a:gd name="T10" fmla="*/ 76 w 178"/>
                  <a:gd name="T11" fmla="*/ 43 h 176"/>
                  <a:gd name="T12" fmla="*/ 86 w 178"/>
                  <a:gd name="T13" fmla="*/ 53 h 176"/>
                  <a:gd name="T14" fmla="*/ 19 w 178"/>
                  <a:gd name="T15" fmla="*/ 120 h 176"/>
                  <a:gd name="T16" fmla="*/ 12 w 178"/>
                  <a:gd name="T17" fmla="*/ 136 h 176"/>
                  <a:gd name="T18" fmla="*/ 8 w 178"/>
                  <a:gd name="T19" fmla="*/ 140 h 176"/>
                  <a:gd name="T20" fmla="*/ 8 w 178"/>
                  <a:gd name="T21" fmla="*/ 170 h 176"/>
                  <a:gd name="T22" fmla="*/ 23 w 178"/>
                  <a:gd name="T23" fmla="*/ 176 h 176"/>
                  <a:gd name="T24" fmla="*/ 38 w 178"/>
                  <a:gd name="T25" fmla="*/ 170 h 176"/>
                  <a:gd name="T26" fmla="*/ 42 w 178"/>
                  <a:gd name="T27" fmla="*/ 166 h 176"/>
                  <a:gd name="T28" fmla="*/ 58 w 178"/>
                  <a:gd name="T29" fmla="*/ 159 h 176"/>
                  <a:gd name="T30" fmla="*/ 125 w 178"/>
                  <a:gd name="T31" fmla="*/ 92 h 176"/>
                  <a:gd name="T32" fmla="*/ 135 w 178"/>
                  <a:gd name="T33" fmla="*/ 102 h 176"/>
                  <a:gd name="T34" fmla="*/ 159 w 178"/>
                  <a:gd name="T35" fmla="*/ 78 h 176"/>
                  <a:gd name="T36" fmla="*/ 147 w 178"/>
                  <a:gd name="T37" fmla="*/ 66 h 176"/>
                  <a:gd name="T38" fmla="*/ 171 w 178"/>
                  <a:gd name="T39" fmla="*/ 42 h 176"/>
                  <a:gd name="T40" fmla="*/ 171 w 178"/>
                  <a:gd name="T41" fmla="*/ 17 h 176"/>
                  <a:gd name="T42" fmla="*/ 47 w 178"/>
                  <a:gd name="T43" fmla="*/ 148 h 176"/>
                  <a:gd name="T44" fmla="*/ 41 w 178"/>
                  <a:gd name="T45" fmla="*/ 151 h 176"/>
                  <a:gd name="T46" fmla="*/ 37 w 178"/>
                  <a:gd name="T47" fmla="*/ 150 h 176"/>
                  <a:gd name="T48" fmla="*/ 37 w 178"/>
                  <a:gd name="T49" fmla="*/ 150 h 176"/>
                  <a:gd name="T50" fmla="*/ 27 w 178"/>
                  <a:gd name="T51" fmla="*/ 159 h 176"/>
                  <a:gd name="T52" fmla="*/ 23 w 178"/>
                  <a:gd name="T53" fmla="*/ 161 h 176"/>
                  <a:gd name="T54" fmla="*/ 19 w 178"/>
                  <a:gd name="T55" fmla="*/ 159 h 176"/>
                  <a:gd name="T56" fmla="*/ 19 w 178"/>
                  <a:gd name="T57" fmla="*/ 151 h 176"/>
                  <a:gd name="T58" fmla="*/ 28 w 178"/>
                  <a:gd name="T59" fmla="*/ 141 h 176"/>
                  <a:gd name="T60" fmla="*/ 28 w 178"/>
                  <a:gd name="T61" fmla="*/ 141 h 176"/>
                  <a:gd name="T62" fmla="*/ 30 w 178"/>
                  <a:gd name="T63" fmla="*/ 131 h 176"/>
                  <a:gd name="T64" fmla="*/ 97 w 178"/>
                  <a:gd name="T65" fmla="*/ 64 h 176"/>
                  <a:gd name="T66" fmla="*/ 114 w 178"/>
                  <a:gd name="T67" fmla="*/ 81 h 176"/>
                  <a:gd name="T68" fmla="*/ 47 w 178"/>
                  <a:gd name="T69"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76">
                    <a:moveTo>
                      <a:pt x="171" y="17"/>
                    </a:moveTo>
                    <a:cubicBezTo>
                      <a:pt x="161" y="7"/>
                      <a:pt x="161" y="7"/>
                      <a:pt x="161" y="7"/>
                    </a:cubicBezTo>
                    <a:cubicBezTo>
                      <a:pt x="154" y="0"/>
                      <a:pt x="143" y="0"/>
                      <a:pt x="136" y="7"/>
                    </a:cubicBezTo>
                    <a:cubicBezTo>
                      <a:pt x="112" y="31"/>
                      <a:pt x="112" y="31"/>
                      <a:pt x="112" y="31"/>
                    </a:cubicBezTo>
                    <a:cubicBezTo>
                      <a:pt x="100" y="19"/>
                      <a:pt x="100" y="19"/>
                      <a:pt x="100" y="19"/>
                    </a:cubicBezTo>
                    <a:cubicBezTo>
                      <a:pt x="76" y="43"/>
                      <a:pt x="76" y="43"/>
                      <a:pt x="76" y="43"/>
                    </a:cubicBezTo>
                    <a:cubicBezTo>
                      <a:pt x="86" y="53"/>
                      <a:pt x="86" y="53"/>
                      <a:pt x="86" y="53"/>
                    </a:cubicBezTo>
                    <a:cubicBezTo>
                      <a:pt x="19" y="120"/>
                      <a:pt x="19" y="120"/>
                      <a:pt x="19" y="120"/>
                    </a:cubicBezTo>
                    <a:cubicBezTo>
                      <a:pt x="15" y="124"/>
                      <a:pt x="12" y="130"/>
                      <a:pt x="12" y="136"/>
                    </a:cubicBezTo>
                    <a:cubicBezTo>
                      <a:pt x="8" y="140"/>
                      <a:pt x="8" y="140"/>
                      <a:pt x="8" y="140"/>
                    </a:cubicBezTo>
                    <a:cubicBezTo>
                      <a:pt x="0" y="148"/>
                      <a:pt x="0" y="162"/>
                      <a:pt x="8" y="170"/>
                    </a:cubicBezTo>
                    <a:cubicBezTo>
                      <a:pt x="12" y="174"/>
                      <a:pt x="17" y="176"/>
                      <a:pt x="23" y="176"/>
                    </a:cubicBezTo>
                    <a:cubicBezTo>
                      <a:pt x="29" y="176"/>
                      <a:pt x="34" y="174"/>
                      <a:pt x="38" y="170"/>
                    </a:cubicBezTo>
                    <a:cubicBezTo>
                      <a:pt x="42" y="166"/>
                      <a:pt x="42" y="166"/>
                      <a:pt x="42" y="166"/>
                    </a:cubicBezTo>
                    <a:cubicBezTo>
                      <a:pt x="48" y="166"/>
                      <a:pt x="54" y="163"/>
                      <a:pt x="58" y="159"/>
                    </a:cubicBezTo>
                    <a:cubicBezTo>
                      <a:pt x="125" y="92"/>
                      <a:pt x="125" y="92"/>
                      <a:pt x="125" y="92"/>
                    </a:cubicBezTo>
                    <a:cubicBezTo>
                      <a:pt x="135" y="102"/>
                      <a:pt x="135" y="102"/>
                      <a:pt x="135" y="102"/>
                    </a:cubicBezTo>
                    <a:cubicBezTo>
                      <a:pt x="159" y="78"/>
                      <a:pt x="159" y="78"/>
                      <a:pt x="159" y="78"/>
                    </a:cubicBezTo>
                    <a:cubicBezTo>
                      <a:pt x="147" y="66"/>
                      <a:pt x="147" y="66"/>
                      <a:pt x="147" y="66"/>
                    </a:cubicBezTo>
                    <a:cubicBezTo>
                      <a:pt x="171" y="42"/>
                      <a:pt x="171" y="42"/>
                      <a:pt x="171" y="42"/>
                    </a:cubicBezTo>
                    <a:cubicBezTo>
                      <a:pt x="178" y="35"/>
                      <a:pt x="178" y="24"/>
                      <a:pt x="171" y="17"/>
                    </a:cubicBezTo>
                    <a:close/>
                    <a:moveTo>
                      <a:pt x="47" y="148"/>
                    </a:moveTo>
                    <a:cubicBezTo>
                      <a:pt x="46" y="150"/>
                      <a:pt x="43" y="151"/>
                      <a:pt x="41" y="151"/>
                    </a:cubicBezTo>
                    <a:cubicBezTo>
                      <a:pt x="39" y="151"/>
                      <a:pt x="38" y="151"/>
                      <a:pt x="37" y="150"/>
                    </a:cubicBezTo>
                    <a:cubicBezTo>
                      <a:pt x="37" y="150"/>
                      <a:pt x="37" y="150"/>
                      <a:pt x="37" y="150"/>
                    </a:cubicBezTo>
                    <a:cubicBezTo>
                      <a:pt x="27" y="159"/>
                      <a:pt x="27" y="159"/>
                      <a:pt x="27" y="159"/>
                    </a:cubicBezTo>
                    <a:cubicBezTo>
                      <a:pt x="26" y="160"/>
                      <a:pt x="25" y="161"/>
                      <a:pt x="23" y="161"/>
                    </a:cubicBezTo>
                    <a:cubicBezTo>
                      <a:pt x="21" y="161"/>
                      <a:pt x="20" y="160"/>
                      <a:pt x="19" y="159"/>
                    </a:cubicBezTo>
                    <a:cubicBezTo>
                      <a:pt x="16" y="157"/>
                      <a:pt x="16" y="153"/>
                      <a:pt x="19" y="151"/>
                    </a:cubicBezTo>
                    <a:cubicBezTo>
                      <a:pt x="28" y="141"/>
                      <a:pt x="28" y="141"/>
                      <a:pt x="28" y="141"/>
                    </a:cubicBezTo>
                    <a:cubicBezTo>
                      <a:pt x="28" y="141"/>
                      <a:pt x="28" y="141"/>
                      <a:pt x="28" y="141"/>
                    </a:cubicBezTo>
                    <a:cubicBezTo>
                      <a:pt x="26" y="138"/>
                      <a:pt x="27" y="134"/>
                      <a:pt x="30" y="131"/>
                    </a:cubicBezTo>
                    <a:cubicBezTo>
                      <a:pt x="97" y="64"/>
                      <a:pt x="97" y="64"/>
                      <a:pt x="97" y="64"/>
                    </a:cubicBezTo>
                    <a:cubicBezTo>
                      <a:pt x="114" y="81"/>
                      <a:pt x="114" y="81"/>
                      <a:pt x="114" y="81"/>
                    </a:cubicBezTo>
                    <a:lnTo>
                      <a:pt x="47" y="148"/>
                    </a:ln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22" name="矩形 21"/>
            <p:cNvSpPr/>
            <p:nvPr/>
          </p:nvSpPr>
          <p:spPr>
            <a:xfrm>
              <a:off x="8151143" y="1958117"/>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8876538" y="3878272"/>
            <a:ext cx="2109037" cy="369332"/>
          </a:xfrm>
          <a:prstGeom prst="rect">
            <a:avLst/>
          </a:prstGeom>
          <a:noFill/>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总结回顾</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42" name="直接连接符 41"/>
          <p:cNvCxnSpPr/>
          <p:nvPr/>
        </p:nvCxnSpPr>
        <p:spPr>
          <a:xfrm>
            <a:off x="9138969" y="4400106"/>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753754" y="790123"/>
            <a:ext cx="6684492" cy="461665"/>
          </a:xfrm>
          <a:prstGeom prst="rect">
            <a:avLst/>
          </a:prstGeom>
          <a:noFill/>
        </p:spPr>
        <p:txBody>
          <a:bodyPr wrap="square" rtlCol="0">
            <a:spAutoFit/>
          </a:bodyPr>
          <a:lstStyle/>
          <a:p>
            <a:pPr algn="ctr"/>
            <a:r>
              <a:rPr lang="zh-CN" altLang="en-US" sz="2400" dirty="0">
                <a:solidFill>
                  <a:schemeClr val="bg1">
                    <a:lumMod val="50000"/>
                  </a:schemeClr>
                </a:solidFill>
                <a:latin typeface="微软雅黑" panose="020B0503020204020204" pitchFamily="34" charset="-122"/>
                <a:ea typeface="微软雅黑" panose="020B0503020204020204" pitchFamily="34" charset="-122"/>
              </a:rPr>
              <a:t>口可（</a:t>
            </a:r>
            <a:r>
              <a:rPr lang="en-US" altLang="zh-CN" sz="2400" dirty="0">
                <a:solidFill>
                  <a:schemeClr val="bg1">
                    <a:lumMod val="50000"/>
                  </a:schemeClr>
                </a:solidFill>
                <a:latin typeface="微软雅黑" panose="020B0503020204020204" pitchFamily="34" charset="-122"/>
                <a:ea typeface="微软雅黑" panose="020B0503020204020204" pitchFamily="34" charset="-122"/>
              </a:rPr>
              <a:t>He</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）创意表情口罩</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4187788" y="1274089"/>
            <a:ext cx="3816424" cy="36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2753754" y="1505877"/>
            <a:ext cx="6684492" cy="369332"/>
          </a:xfrm>
          <a:prstGeom prst="rect">
            <a:avLst/>
          </a:prstGeom>
          <a:noFill/>
        </p:spPr>
        <p:txBody>
          <a:bodyPr wrap="square" rtlCol="0">
            <a:spAutoFit/>
          </a:bodyPr>
          <a:lstStyle/>
          <a:p>
            <a:pPr algn="ct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目 录</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4"/>
                                        </p:tgtEl>
                                      </p:cBhvr>
                                    </p:animEffect>
                                    <p:animScale>
                                      <p:cBhvr>
                                        <p:cTn id="7" dur="250" autoRev="1" fill="hold"/>
                                        <p:tgtEl>
                                          <p:spTgt spid="24"/>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28"/>
                                        </p:tgtEl>
                                      </p:cBhvr>
                                    </p:animEffect>
                                    <p:animScale>
                                      <p:cBhvr>
                                        <p:cTn id="11" dur="250" autoRev="1" fill="hold"/>
                                        <p:tgtEl>
                                          <p:spTgt spid="28"/>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0"/>
                                        </p:tgtEl>
                                      </p:cBhvr>
                                    </p:animEffect>
                                    <p:animScale>
                                      <p:cBhvr>
                                        <p:cTn id="15"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4491990" y="3584575"/>
            <a:ext cx="3743960" cy="1014730"/>
          </a:xfrm>
          <a:prstGeom prst="rect">
            <a:avLst/>
          </a:prstGeom>
          <a:noFill/>
        </p:spPr>
        <p:txBody>
          <a:bodyPr wrap="square" rtlCol="0">
            <a:spAutoFit/>
          </a:bodyPr>
          <a:lstStyle/>
          <a:p>
            <a:pPr algn="ctr"/>
            <a:r>
              <a:rPr lang="en-US" altLang="zh-CN" sz="6000" dirty="0" smtClean="0">
                <a:solidFill>
                  <a:schemeClr val="bg1"/>
                </a:solidFill>
                <a:latin typeface="+mj-ea"/>
                <a:ea typeface="+mj-ea"/>
              </a:rPr>
              <a:t>THANKS</a:t>
            </a:r>
            <a:endParaRPr lang="zh-CN" altLang="en-US" sz="6000" dirty="0">
              <a:solidFill>
                <a:schemeClr val="bg1"/>
              </a:solidFill>
              <a:latin typeface="+mj-ea"/>
              <a:ea typeface="+mj-ea"/>
            </a:endParaRPr>
          </a:p>
        </p:txBody>
      </p:sp>
      <p:sp>
        <p:nvSpPr>
          <p:cNvPr id="3" name="文本框 2"/>
          <p:cNvSpPr txBox="1"/>
          <p:nvPr/>
        </p:nvSpPr>
        <p:spPr>
          <a:xfrm>
            <a:off x="8198303" y="3636496"/>
            <a:ext cx="812800" cy="1015663"/>
          </a:xfrm>
          <a:prstGeom prst="rect">
            <a:avLst/>
          </a:prstGeom>
          <a:noFill/>
        </p:spPr>
        <p:txBody>
          <a:bodyPr wrap="square" rtlCol="0">
            <a:spAutoFit/>
          </a:bodyPr>
          <a:lstStyle/>
          <a:p>
            <a:r>
              <a:rPr lang="en-US" altLang="zh-CN" sz="6000" dirty="0" smtClean="0">
                <a:solidFill>
                  <a:schemeClr val="bg1"/>
                </a:solidFill>
                <a:latin typeface="+mj-ea"/>
                <a:ea typeface="+mj-ea"/>
              </a:rPr>
              <a:t>!</a:t>
            </a:r>
            <a:endParaRPr lang="zh-CN" altLang="en-US" sz="6000" dirty="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64" presetClass="path" presetSubtype="0" accel="50000" decel="50000" fill="hold" grpId="0" nodeType="withEffect">
                                  <p:stCondLst>
                                    <p:cond delay="0"/>
                                  </p:stCondLst>
                                  <p:childTnLst>
                                    <p:animMotion origin="layout" path="M 0 4.81481E-6 L 0 -0.1419 " pathEditMode="relative" rAng="0" ptsTypes="AA">
                                      <p:cBhvr>
                                        <p:cTn id="8" dur="1000" fill="hold"/>
                                        <p:tgtEl>
                                          <p:spTgt spid="2"/>
                                        </p:tgtEl>
                                        <p:attrNameLst>
                                          <p:attrName>ppt_x</p:attrName>
                                          <p:attrName>ppt_y</p:attrName>
                                        </p:attrNameLst>
                                      </p:cBhvr>
                                      <p:rCtr x="0" y="-7106"/>
                                    </p:animMotion>
                                  </p:childTnLst>
                                </p:cTn>
                              </p:par>
                              <p:par>
                                <p:cTn id="9" presetID="1" presetClass="entr" presetSubtype="0" fill="hold" grpId="1"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35" presetClass="path" presetSubtype="0" accel="50000" decel="50000" fill="hold" grpId="0" nodeType="withEffect">
                                  <p:stCondLst>
                                    <p:cond delay="0"/>
                                  </p:stCondLst>
                                  <p:childTnLst>
                                    <p:animMotion origin="layout" path="M 2.29167E-6 -1.85185E-6 L -0.08698 -1.85185E-6 " pathEditMode="relative" rAng="0" ptsTypes="AA">
                                      <p:cBhvr>
                                        <p:cTn id="12" dur="500" fill="hold"/>
                                        <p:tgtEl>
                                          <p:spTgt spid="3"/>
                                        </p:tgtEl>
                                        <p:attrNameLst>
                                          <p:attrName>ppt_x</p:attrName>
                                          <p:attrName>ppt_y</p:attrName>
                                        </p:attrNameLst>
                                      </p:cBhvr>
                                      <p:rCtr x="-4349" y="0"/>
                                    </p:animMotion>
                                  </p:childTnLst>
                                </p:cTn>
                              </p:par>
                              <p:par>
                                <p:cTn id="13" presetID="35" presetClass="path" presetSubtype="0" accel="50000" decel="50000" fill="hold" grpId="2" nodeType="withEffect">
                                  <p:stCondLst>
                                    <p:cond delay="0"/>
                                  </p:stCondLst>
                                  <p:childTnLst>
                                    <p:animMotion origin="layout" path="M 0 -0.1419 L -0.0349 -0.1419 " pathEditMode="relative" rAng="0" ptsTypes="AA">
                                      <p:cBhvr>
                                        <p:cTn id="14" dur="500" fill="hold"/>
                                        <p:tgtEl>
                                          <p:spTgt spid="2"/>
                                        </p:tgtEl>
                                        <p:attrNameLst>
                                          <p:attrName>ppt_x</p:attrName>
                                          <p:attrName>ppt_y</p:attrName>
                                        </p:attrNameLst>
                                      </p:cBhvr>
                                      <p:rCtr x="-17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b="14875"/>
          <a:stretch>
            <a:fillRect/>
          </a:stretch>
        </p:blipFill>
        <p:spPr>
          <a:xfrm>
            <a:off x="1717" y="0"/>
            <a:ext cx="12192000" cy="6918960"/>
          </a:xfrm>
          <a:prstGeom prst="rect">
            <a:avLst/>
          </a:prstGeom>
          <a:noFill/>
        </p:spPr>
      </p:pic>
      <p:sp>
        <p:nvSpPr>
          <p:cNvPr id="2" name="矩形 1"/>
          <p:cNvSpPr/>
          <p:nvPr/>
        </p:nvSpPr>
        <p:spPr>
          <a:xfrm>
            <a:off x="457200" y="2084851"/>
            <a:ext cx="11226800" cy="67207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flipV="1">
            <a:off x="1178545" y="2872392"/>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等腰三角形 7"/>
          <p:cNvSpPr/>
          <p:nvPr/>
        </p:nvSpPr>
        <p:spPr>
          <a:xfrm flipV="1">
            <a:off x="3531101" y="2861749"/>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矩形 38"/>
          <p:cNvSpPr/>
          <p:nvPr/>
        </p:nvSpPr>
        <p:spPr>
          <a:xfrm>
            <a:off x="-25400" y="3316200"/>
            <a:ext cx="12217400" cy="3034805"/>
          </a:xfrm>
          <a:prstGeom prst="rect">
            <a:avLst/>
          </a:prstGeom>
          <a:solidFill>
            <a:schemeClr val="tx1">
              <a:lumMod val="85000"/>
              <a:lumOff val="15000"/>
              <a:alpha val="46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9" name="等腰三角形 8"/>
          <p:cNvSpPr/>
          <p:nvPr/>
        </p:nvSpPr>
        <p:spPr>
          <a:xfrm flipV="1">
            <a:off x="5903658" y="2861749"/>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等腰三角形 9"/>
          <p:cNvSpPr/>
          <p:nvPr/>
        </p:nvSpPr>
        <p:spPr>
          <a:xfrm flipV="1">
            <a:off x="8186975" y="2871909"/>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10"/>
          <p:cNvSpPr txBox="1"/>
          <p:nvPr/>
        </p:nvSpPr>
        <p:spPr>
          <a:xfrm>
            <a:off x="247273" y="3228166"/>
            <a:ext cx="2231767" cy="3046988"/>
          </a:xfrm>
          <a:prstGeom prst="rect">
            <a:avLst/>
          </a:prstGeom>
          <a:noFill/>
        </p:spPr>
        <p:txBody>
          <a:bodyPr wrap="square" rtlCol="0">
            <a:spAutoFit/>
          </a:bodyPr>
          <a:lstStyle/>
          <a:p>
            <a:pPr>
              <a:lnSpc>
                <a:spcPct val="150000"/>
              </a:lnSpc>
              <a:buClr>
                <a:schemeClr val="accent6">
                  <a:lumMod val="75000"/>
                </a:schemeClr>
              </a:buClr>
            </a:pPr>
            <a:r>
              <a:rPr lang="en-US" altLang="zh-CN" sz="1600" dirty="0" smtClean="0">
                <a:solidFill>
                  <a:schemeClr val="bg1"/>
                </a:solidFill>
                <a:latin typeface="微软雅黑 Light" panose="020B0502040204020203" pitchFamily="34" charset="-122"/>
                <a:ea typeface="微软雅黑 Light" panose="020B0502040204020203" pitchFamily="34" charset="-122"/>
              </a:rPr>
              <a:t>Leader</a:t>
            </a:r>
            <a:r>
              <a:rPr lang="zh-CN" altLang="zh-CN" sz="1600" dirty="0">
                <a:solidFill>
                  <a:schemeClr val="bg1"/>
                </a:solidFill>
                <a:latin typeface="微软雅黑 Light" panose="020B0502040204020203" pitchFamily="34" charset="-122"/>
                <a:ea typeface="微软雅黑 Light" panose="020B0502040204020203" pitchFamily="34" charset="-122"/>
              </a:rPr>
              <a:t>，具体分工为对于整个团队主营业务</a:t>
            </a:r>
            <a:r>
              <a:rPr lang="zh-CN" altLang="zh-CN" sz="1600" dirty="0" smtClean="0">
                <a:solidFill>
                  <a:schemeClr val="bg1"/>
                </a:solidFill>
                <a:latin typeface="微软雅黑 Light" panose="020B0502040204020203" pitchFamily="34" charset="-122"/>
                <a:ea typeface="微软雅黑 Light" panose="020B0502040204020203" pitchFamily="34" charset="-122"/>
              </a:rPr>
              <a:t>的确定</a:t>
            </a:r>
            <a:r>
              <a:rPr lang="zh-CN" altLang="zh-CN" sz="1600" dirty="0">
                <a:solidFill>
                  <a:schemeClr val="bg1"/>
                </a:solidFill>
                <a:latin typeface="微软雅黑 Light" panose="020B0502040204020203" pitchFamily="34" charset="-122"/>
                <a:ea typeface="微软雅黑 Light" panose="020B0502040204020203" pitchFamily="34" charset="-122"/>
              </a:rPr>
              <a:t>提出了我们做关于</a:t>
            </a:r>
            <a:r>
              <a:rPr lang="en-US" altLang="zh-CN" sz="1600" dirty="0">
                <a:solidFill>
                  <a:schemeClr val="bg1"/>
                </a:solidFill>
                <a:latin typeface="微软雅黑 Light" panose="020B0502040204020203" pitchFamily="34" charset="-122"/>
                <a:ea typeface="微软雅黑 Light" panose="020B0502040204020203" pitchFamily="34" charset="-122"/>
              </a:rPr>
              <a:t>QQ</a:t>
            </a:r>
            <a:r>
              <a:rPr lang="zh-CN" altLang="zh-CN" sz="1600" dirty="0">
                <a:solidFill>
                  <a:schemeClr val="bg1"/>
                </a:solidFill>
                <a:latin typeface="微软雅黑 Light" panose="020B0502040204020203" pitchFamily="34" charset="-122"/>
                <a:ea typeface="微软雅黑 Light" panose="020B0502040204020203" pitchFamily="34" charset="-122"/>
              </a:rPr>
              <a:t>表情口罩的想法，收集营业周期结束后每个人的财务情况，感恩节优惠活动方案的主要设计者。</a:t>
            </a:r>
            <a:endParaRPr lang="zh-CN" altLang="en-US" sz="1600" dirty="0">
              <a:solidFill>
                <a:schemeClr val="bg1"/>
              </a:solidFill>
            </a:endParaRPr>
          </a:p>
        </p:txBody>
      </p:sp>
      <p:sp>
        <p:nvSpPr>
          <p:cNvPr id="12" name="矩形 11"/>
          <p:cNvSpPr/>
          <p:nvPr/>
        </p:nvSpPr>
        <p:spPr>
          <a:xfrm>
            <a:off x="33913" y="2200317"/>
            <a:ext cx="2694832" cy="400110"/>
          </a:xfrm>
          <a:prstGeom prst="rect">
            <a:avLst/>
          </a:prstGeom>
        </p:spPr>
        <p:txBody>
          <a:bodyPr wrap="square">
            <a:spAutoFit/>
          </a:bodyPr>
          <a:lstStyle/>
          <a:p>
            <a:pPr algn="ctr"/>
            <a:r>
              <a:rPr lang="zh-CN" altLang="en-US" sz="2000" b="1" dirty="0" smtClean="0">
                <a:solidFill>
                  <a:schemeClr val="bg1"/>
                </a:solidFill>
                <a:latin typeface="微软雅黑 Light" panose="020B0502040204020203" pitchFamily="34" charset="-122"/>
                <a:ea typeface="微软雅黑 Light" panose="020B0502040204020203" pitchFamily="34" charset="-122"/>
              </a:rPr>
              <a:t>雷童</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2416401" y="2175764"/>
            <a:ext cx="2694832" cy="400110"/>
          </a:xfrm>
          <a:prstGeom prst="rect">
            <a:avLst/>
          </a:prstGeom>
        </p:spPr>
        <p:txBody>
          <a:bodyPr wrap="square">
            <a:spAutoFit/>
          </a:bodyPr>
          <a:lstStyle/>
          <a:p>
            <a:pPr algn="ctr"/>
            <a:r>
              <a:rPr lang="zh-CN" altLang="en-US" sz="2000" b="1" dirty="0" smtClean="0">
                <a:solidFill>
                  <a:schemeClr val="bg1"/>
                </a:solidFill>
                <a:latin typeface="微软雅黑 Light" panose="020B0502040204020203" pitchFamily="34" charset="-122"/>
                <a:ea typeface="微软雅黑 Light" panose="020B0502040204020203" pitchFamily="34" charset="-122"/>
              </a:rPr>
              <a:t>宋子婧</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16" name="矩形 15"/>
          <p:cNvSpPr/>
          <p:nvPr/>
        </p:nvSpPr>
        <p:spPr>
          <a:xfrm>
            <a:off x="4759026" y="2175763"/>
            <a:ext cx="2694832" cy="400110"/>
          </a:xfrm>
          <a:prstGeom prst="rect">
            <a:avLst/>
          </a:prstGeom>
        </p:spPr>
        <p:txBody>
          <a:bodyPr wrap="square">
            <a:spAutoFit/>
          </a:bodyPr>
          <a:lstStyle/>
          <a:p>
            <a:pPr algn="ctr"/>
            <a:r>
              <a:rPr lang="zh-CN" altLang="en-US" sz="2000" b="1" dirty="0" smtClean="0">
                <a:solidFill>
                  <a:schemeClr val="bg1"/>
                </a:solidFill>
                <a:latin typeface="微软雅黑 Light" panose="020B0502040204020203" pitchFamily="34" charset="-122"/>
                <a:ea typeface="微软雅黑 Light" panose="020B0502040204020203" pitchFamily="34" charset="-122"/>
              </a:rPr>
              <a:t>宗艺</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7042343" y="2175763"/>
            <a:ext cx="2694832" cy="400110"/>
          </a:xfrm>
          <a:prstGeom prst="rect">
            <a:avLst/>
          </a:prstGeom>
        </p:spPr>
        <p:txBody>
          <a:bodyPr wrap="square">
            <a:spAutoFit/>
          </a:bodyPr>
          <a:lstStyle/>
          <a:p>
            <a:pPr algn="ctr"/>
            <a:r>
              <a:rPr lang="zh-CN" altLang="en-US" sz="2000" b="1" dirty="0" smtClean="0">
                <a:solidFill>
                  <a:schemeClr val="bg1"/>
                </a:solidFill>
                <a:latin typeface="微软雅黑 Light" panose="020B0502040204020203" pitchFamily="34" charset="-122"/>
                <a:ea typeface="微软雅黑 Light" panose="020B0502040204020203" pitchFamily="34" charset="-122"/>
              </a:rPr>
              <a:t>徐颖南</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27" name="等腰三角形 26"/>
          <p:cNvSpPr/>
          <p:nvPr/>
        </p:nvSpPr>
        <p:spPr>
          <a:xfrm flipV="1">
            <a:off x="10634430" y="2872392"/>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9479835" y="2175762"/>
            <a:ext cx="2694832" cy="400110"/>
          </a:xfrm>
          <a:prstGeom prst="rect">
            <a:avLst/>
          </a:prstGeom>
        </p:spPr>
        <p:txBody>
          <a:bodyPr wrap="square">
            <a:spAutoFit/>
          </a:bodyPr>
          <a:lstStyle/>
          <a:p>
            <a:pPr algn="ctr"/>
            <a:r>
              <a:rPr lang="zh-CN" altLang="en-US" sz="2000" b="1" dirty="0" smtClean="0">
                <a:solidFill>
                  <a:schemeClr val="bg1"/>
                </a:solidFill>
                <a:latin typeface="微软雅黑 Light" panose="020B0502040204020203" pitchFamily="34" charset="-122"/>
                <a:ea typeface="微软雅黑 Light" panose="020B0502040204020203" pitchFamily="34" charset="-122"/>
              </a:rPr>
              <a:t>曾元</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30" name="TextBox 10"/>
          <p:cNvSpPr txBox="1"/>
          <p:nvPr/>
        </p:nvSpPr>
        <p:spPr>
          <a:xfrm>
            <a:off x="2647933" y="3222020"/>
            <a:ext cx="2231767" cy="3416320"/>
          </a:xfrm>
          <a:prstGeom prst="rect">
            <a:avLst/>
          </a:prstGeom>
          <a:noFill/>
        </p:spPr>
        <p:txBody>
          <a:bodyPr wrap="square" rtlCol="0">
            <a:spAutoFit/>
          </a:bodyPr>
          <a:lstStyle/>
          <a:p>
            <a:pPr>
              <a:lnSpc>
                <a:spcPct val="150000"/>
              </a:lnSpc>
            </a:pPr>
            <a:r>
              <a:rPr lang="zh-CN" altLang="zh-CN" sz="1600" dirty="0">
                <a:solidFill>
                  <a:schemeClr val="bg1"/>
                </a:solidFill>
                <a:latin typeface="微软雅黑 Light" panose="020B0502040204020203" pitchFamily="34" charset="-122"/>
                <a:ea typeface="微软雅黑 Light" panose="020B0502040204020203" pitchFamily="34" charset="-122"/>
              </a:rPr>
              <a:t>市场、财务，具体分工为校外需求的主要联系人，对于北师大以外市场的开拓，同时也会负责校外具体的口罩地推销售活动，同时协调雷童做好财务的汇总和记录以及相关财务科目的录入分类。</a:t>
            </a:r>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31" name="TextBox 10"/>
          <p:cNvSpPr txBox="1"/>
          <p:nvPr/>
        </p:nvSpPr>
        <p:spPr>
          <a:xfrm>
            <a:off x="4962783" y="3229617"/>
            <a:ext cx="2231767" cy="2308324"/>
          </a:xfrm>
          <a:prstGeom prst="rect">
            <a:avLst/>
          </a:prstGeom>
          <a:noFill/>
        </p:spPr>
        <p:txBody>
          <a:bodyPr wrap="square" rtlCol="0">
            <a:spAutoFit/>
          </a:bodyPr>
          <a:lstStyle/>
          <a:p>
            <a:pPr>
              <a:lnSpc>
                <a:spcPct val="150000"/>
              </a:lnSpc>
              <a:buClr>
                <a:schemeClr val="accent6">
                  <a:lumMod val="75000"/>
                </a:schemeClr>
              </a:buClr>
            </a:pPr>
            <a:r>
              <a:rPr lang="zh-CN" altLang="zh-CN" sz="1600" dirty="0">
                <a:solidFill>
                  <a:schemeClr val="bg1"/>
                </a:solidFill>
                <a:latin typeface="微软雅黑 Light" panose="020B0502040204020203" pitchFamily="34" charset="-122"/>
                <a:ea typeface="微软雅黑 Light" panose="020B0502040204020203" pitchFamily="34" charset="-122"/>
              </a:rPr>
              <a:t>市场，具体分工为前期市场需求调查问卷的设计、发放、信息的统计、分析，总结相关的情况反映给设计部门的主要负责人。</a:t>
            </a:r>
            <a:endParaRPr lang="zh-CN" altLang="en-US" sz="1600" dirty="0">
              <a:solidFill>
                <a:schemeClr val="bg1"/>
              </a:solidFill>
            </a:endParaRPr>
          </a:p>
        </p:txBody>
      </p:sp>
      <p:sp>
        <p:nvSpPr>
          <p:cNvPr id="32" name="TextBox 10"/>
          <p:cNvSpPr txBox="1"/>
          <p:nvPr/>
        </p:nvSpPr>
        <p:spPr>
          <a:xfrm>
            <a:off x="7277633" y="3239777"/>
            <a:ext cx="2231767" cy="2308324"/>
          </a:xfrm>
          <a:prstGeom prst="rect">
            <a:avLst/>
          </a:prstGeom>
          <a:noFill/>
        </p:spPr>
        <p:txBody>
          <a:bodyPr wrap="square" rtlCol="0">
            <a:spAutoFit/>
          </a:bodyPr>
          <a:lstStyle/>
          <a:p>
            <a:pPr>
              <a:lnSpc>
                <a:spcPct val="150000"/>
              </a:lnSpc>
            </a:pPr>
            <a:r>
              <a:rPr lang="zh-CN" altLang="zh-CN" sz="1600" dirty="0">
                <a:solidFill>
                  <a:schemeClr val="bg1"/>
                </a:solidFill>
                <a:latin typeface="微软雅黑 Light" panose="020B0502040204020203" pitchFamily="34" charset="-122"/>
                <a:ea typeface="微软雅黑 Light" panose="020B0502040204020203" pitchFamily="34" charset="-122"/>
              </a:rPr>
              <a:t>营销，具体分工为主要负责微信后台的管理，第一期微信推送的负责人，公司名称的灵感来源，前期微信公众号的申请及开始运营。</a:t>
            </a:r>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33" name="TextBox 10"/>
          <p:cNvSpPr txBox="1"/>
          <p:nvPr/>
        </p:nvSpPr>
        <p:spPr>
          <a:xfrm>
            <a:off x="9711368" y="3228166"/>
            <a:ext cx="2231767" cy="2677656"/>
          </a:xfrm>
          <a:prstGeom prst="rect">
            <a:avLst/>
          </a:prstGeom>
          <a:noFill/>
        </p:spPr>
        <p:txBody>
          <a:bodyPr wrap="square" rtlCol="0">
            <a:spAutoFit/>
          </a:bodyPr>
          <a:lstStyle/>
          <a:p>
            <a:pPr>
              <a:lnSpc>
                <a:spcPct val="150000"/>
              </a:lnSpc>
              <a:buClr>
                <a:schemeClr val="accent6">
                  <a:lumMod val="75000"/>
                </a:schemeClr>
              </a:buClr>
            </a:pPr>
            <a:r>
              <a:rPr lang="zh-CN" altLang="en-US" sz="1600" dirty="0">
                <a:solidFill>
                  <a:schemeClr val="bg1"/>
                </a:solidFill>
                <a:latin typeface="微软雅黑 Light" panose="020B0502040204020203" pitchFamily="34" charset="-122"/>
                <a:ea typeface="微软雅黑 Light" panose="020B0502040204020203" pitchFamily="34" charset="-122"/>
              </a:rPr>
              <a:t>营销，具体分工为商业文案书的框架设计，第二、三期微信推送的负责人，主要负责感恩节地推活动相关环节的</a:t>
            </a:r>
            <a:r>
              <a:rPr lang="zh-CN" altLang="en-US" sz="1600" dirty="0" smtClean="0">
                <a:solidFill>
                  <a:schemeClr val="bg1"/>
                </a:solidFill>
                <a:latin typeface="微软雅黑 Light" panose="020B0502040204020203" pitchFamily="34" charset="-122"/>
                <a:ea typeface="微软雅黑 Light" panose="020B0502040204020203" pitchFamily="34" charset="-122"/>
              </a:rPr>
              <a:t>协调，各个</a:t>
            </a:r>
            <a:r>
              <a:rPr lang="zh-CN" altLang="en-US" sz="1600" dirty="0">
                <a:solidFill>
                  <a:schemeClr val="bg1"/>
                </a:solidFill>
                <a:latin typeface="微软雅黑 Light" panose="020B0502040204020203" pitchFamily="34" charset="-122"/>
                <a:ea typeface="微软雅黑 Light" panose="020B0502040204020203" pitchFamily="34" charset="-122"/>
              </a:rPr>
              <a:t>部门资源的整合。</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4410075" y="457200"/>
            <a:ext cx="3371850" cy="707886"/>
          </a:xfrm>
          <a:prstGeom prst="rect">
            <a:avLst/>
          </a:prstGeom>
          <a:noFill/>
        </p:spPr>
        <p:txBody>
          <a:bodyPr wrap="square" rtlCol="0">
            <a:spAutoFit/>
          </a:bodyPr>
          <a:lstStyle/>
          <a:p>
            <a:pPr algn="dist"/>
            <a:r>
              <a:rPr lang="zh-CN" altLang="en-US" sz="4000" b="1" dirty="0" smtClean="0">
                <a:solidFill>
                  <a:schemeClr val="accent5">
                    <a:lumMod val="75000"/>
                  </a:schemeClr>
                </a:solidFill>
                <a:latin typeface="微软雅黑 Light" panose="020B0502040204020203" pitchFamily="34" charset="-122"/>
                <a:ea typeface="微软雅黑 Light" panose="020B0502040204020203" pitchFamily="34" charset="-122"/>
              </a:rPr>
              <a:t>团队成员</a:t>
            </a:r>
            <a:endParaRPr lang="zh-CN" altLang="en-US" sz="4000" b="1" dirty="0">
              <a:solidFill>
                <a:schemeClr val="accent5">
                  <a:lumMod val="75000"/>
                </a:schemeClr>
              </a:solidFill>
              <a:latin typeface="微软雅黑 Light" panose="020B0502040204020203" pitchFamily="34" charset="-122"/>
              <a:ea typeface="微软雅黑 Light" panose="020B0502040204020203" pitchFamily="34" charset="-122"/>
            </a:endParaRPr>
          </a:p>
        </p:txBody>
      </p:sp>
      <p:grpSp>
        <p:nvGrpSpPr>
          <p:cNvPr id="41" name="组合 40"/>
          <p:cNvGrpSpPr/>
          <p:nvPr/>
        </p:nvGrpSpPr>
        <p:grpSpPr>
          <a:xfrm>
            <a:off x="8115301" y="128588"/>
            <a:ext cx="1785937" cy="614362"/>
            <a:chOff x="9872663" y="128588"/>
            <a:chExt cx="1785937" cy="614362"/>
          </a:xfrm>
        </p:grpSpPr>
        <p:sp>
          <p:nvSpPr>
            <p:cNvPr id="42" name="矩形标注 41"/>
            <p:cNvSpPr/>
            <p:nvPr/>
          </p:nvSpPr>
          <p:spPr>
            <a:xfrm>
              <a:off x="9872663" y="128588"/>
              <a:ext cx="1785937" cy="614362"/>
            </a:xfrm>
            <a:prstGeom prst="wedgeRectCallout">
              <a:avLst>
                <a:gd name="adj1" fmla="val -62509"/>
                <a:gd name="adj2" fmla="val 3614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9903622" y="142875"/>
              <a:ext cx="1754978" cy="584775"/>
            </a:xfrm>
            <a:prstGeom prst="rect">
              <a:avLst/>
            </a:prstGeom>
            <a:noFill/>
          </p:spPr>
          <p:txBody>
            <a:bodyPr wrap="square" rtlCol="0">
              <a:spAutoFit/>
            </a:bodyPr>
            <a:lstStyle/>
            <a:p>
              <a:pPr algn="ctr"/>
              <a:r>
                <a:rPr lang="en-US" altLang="zh-CN" sz="1600" dirty="0" smtClean="0">
                  <a:solidFill>
                    <a:schemeClr val="bg1"/>
                  </a:solidFill>
                </a:rPr>
                <a:t>WE ARE THE CHAMPION</a:t>
              </a:r>
              <a:endParaRPr lang="zh-CN" altLang="en-US" sz="16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9" grpId="0" animBg="1"/>
      <p:bldP spid="9" grpId="0" animBg="1"/>
      <p:bldP spid="10" grpId="0" animBg="1"/>
      <p:bldP spid="11" grpId="0"/>
      <p:bldP spid="12" grpId="0"/>
      <p:bldP spid="14" grpId="0"/>
      <p:bldP spid="16" grpId="0"/>
      <p:bldP spid="18" grpId="0"/>
      <p:bldP spid="27" grpId="0" animBg="1"/>
      <p:bldP spid="29" grpId="0"/>
      <p:bldP spid="30" grpId="0"/>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b="14875"/>
          <a:stretch>
            <a:fillRect/>
          </a:stretch>
        </p:blipFill>
        <p:spPr>
          <a:xfrm>
            <a:off x="1717" y="0"/>
            <a:ext cx="12192000" cy="6918960"/>
          </a:xfrm>
          <a:prstGeom prst="rect">
            <a:avLst/>
          </a:prstGeom>
          <a:noFill/>
        </p:spPr>
      </p:pic>
      <p:sp>
        <p:nvSpPr>
          <p:cNvPr id="2" name="矩形 1"/>
          <p:cNvSpPr/>
          <p:nvPr/>
        </p:nvSpPr>
        <p:spPr>
          <a:xfrm>
            <a:off x="457200" y="2084851"/>
            <a:ext cx="11226800" cy="67207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flipV="1">
            <a:off x="1178545" y="2872392"/>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等腰三角形 7"/>
          <p:cNvSpPr/>
          <p:nvPr/>
        </p:nvSpPr>
        <p:spPr>
          <a:xfrm flipV="1">
            <a:off x="3531101" y="2861749"/>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矩形 38"/>
          <p:cNvSpPr/>
          <p:nvPr/>
        </p:nvSpPr>
        <p:spPr>
          <a:xfrm>
            <a:off x="-25400" y="3316200"/>
            <a:ext cx="12217400" cy="3034805"/>
          </a:xfrm>
          <a:prstGeom prst="rect">
            <a:avLst/>
          </a:prstGeom>
          <a:solidFill>
            <a:schemeClr val="tx1">
              <a:lumMod val="85000"/>
              <a:lumOff val="15000"/>
              <a:alpha val="46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9" name="等腰三角形 8"/>
          <p:cNvSpPr/>
          <p:nvPr/>
        </p:nvSpPr>
        <p:spPr>
          <a:xfrm flipV="1">
            <a:off x="5903658" y="2861749"/>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等腰三角形 9"/>
          <p:cNvSpPr/>
          <p:nvPr/>
        </p:nvSpPr>
        <p:spPr>
          <a:xfrm flipV="1">
            <a:off x="8186975" y="2861749"/>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10"/>
          <p:cNvSpPr txBox="1"/>
          <p:nvPr/>
        </p:nvSpPr>
        <p:spPr>
          <a:xfrm>
            <a:off x="247273" y="3228166"/>
            <a:ext cx="2231767" cy="2308324"/>
          </a:xfrm>
          <a:prstGeom prst="rect">
            <a:avLst/>
          </a:prstGeom>
          <a:noFill/>
        </p:spPr>
        <p:txBody>
          <a:bodyPr wrap="square" rtlCol="0">
            <a:spAutoFit/>
          </a:bodyPr>
          <a:lstStyle/>
          <a:p>
            <a:pPr>
              <a:lnSpc>
                <a:spcPct val="150000"/>
              </a:lnSpc>
              <a:buClr>
                <a:schemeClr val="accent6">
                  <a:lumMod val="75000"/>
                </a:schemeClr>
              </a:buClr>
            </a:pPr>
            <a:r>
              <a:rPr lang="zh-CN" altLang="zh-CN" sz="1600" dirty="0">
                <a:solidFill>
                  <a:schemeClr val="bg1"/>
                </a:solidFill>
                <a:latin typeface="微软雅黑 Light" panose="020B0502040204020203" pitchFamily="34" charset="-122"/>
                <a:ea typeface="微软雅黑 Light" panose="020B0502040204020203" pitchFamily="34" charset="-122"/>
              </a:rPr>
              <a:t>销售，具体分工为线下推销口罩，其销售份额占总销售份额的</a:t>
            </a:r>
            <a:r>
              <a:rPr lang="en-US" altLang="zh-CN" sz="1600" dirty="0">
                <a:solidFill>
                  <a:schemeClr val="bg1"/>
                </a:solidFill>
                <a:latin typeface="微软雅黑 Light" panose="020B0502040204020203" pitchFamily="34" charset="-122"/>
                <a:ea typeface="微软雅黑 Light" panose="020B0502040204020203" pitchFamily="34" charset="-122"/>
              </a:rPr>
              <a:t>50%</a:t>
            </a:r>
            <a:r>
              <a:rPr lang="zh-CN" altLang="zh-CN" sz="1600" dirty="0">
                <a:solidFill>
                  <a:schemeClr val="bg1"/>
                </a:solidFill>
                <a:latin typeface="微软雅黑 Light" panose="020B0502040204020203" pitchFamily="34" charset="-122"/>
                <a:ea typeface="微软雅黑 Light" panose="020B0502040204020203" pitchFamily="34" charset="-122"/>
              </a:rPr>
              <a:t>以上，有其独特的销售风格和较为成功的推销方案。</a:t>
            </a:r>
            <a:endParaRPr lang="zh-CN" altLang="en-US" sz="1600" dirty="0">
              <a:solidFill>
                <a:schemeClr val="bg1"/>
              </a:solidFill>
            </a:endParaRPr>
          </a:p>
        </p:txBody>
      </p:sp>
      <p:sp>
        <p:nvSpPr>
          <p:cNvPr id="12" name="矩形 11"/>
          <p:cNvSpPr/>
          <p:nvPr/>
        </p:nvSpPr>
        <p:spPr>
          <a:xfrm>
            <a:off x="33913" y="2200317"/>
            <a:ext cx="2694832" cy="400110"/>
          </a:xfrm>
          <a:prstGeom prst="rect">
            <a:avLst/>
          </a:prstGeom>
        </p:spPr>
        <p:txBody>
          <a:bodyPr wrap="square">
            <a:spAutoFit/>
          </a:bodyPr>
          <a:lstStyle/>
          <a:p>
            <a:pPr algn="ctr"/>
            <a:r>
              <a:rPr lang="en-US" altLang="zh-CN" sz="2000" b="1" dirty="0">
                <a:solidFill>
                  <a:schemeClr val="bg1"/>
                </a:solidFill>
                <a:latin typeface="微软雅黑 Light" panose="020B0502040204020203" pitchFamily="34" charset="-122"/>
                <a:ea typeface="微软雅黑 Light" panose="020B0502040204020203" pitchFamily="34" charset="-122"/>
              </a:rPr>
              <a:t>Joe</a:t>
            </a:r>
            <a:r>
              <a:rPr lang="zh-CN" altLang="en-US" sz="2000" b="1" dirty="0">
                <a:solidFill>
                  <a:schemeClr val="bg1"/>
                </a:solidFill>
                <a:latin typeface="微软雅黑 Light" panose="020B0502040204020203" pitchFamily="34" charset="-122"/>
                <a:ea typeface="微软雅黑 Light" panose="020B0502040204020203" pitchFamily="34" charset="-122"/>
              </a:rPr>
              <a:t>（刘冠甫）</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2416401" y="2175764"/>
            <a:ext cx="2694832" cy="400110"/>
          </a:xfrm>
          <a:prstGeom prst="rect">
            <a:avLst/>
          </a:prstGeom>
        </p:spPr>
        <p:txBody>
          <a:bodyPr wrap="square">
            <a:spAutoFit/>
          </a:bodyPr>
          <a:lstStyle/>
          <a:p>
            <a:pPr algn="ctr"/>
            <a:r>
              <a:rPr lang="zh-CN" altLang="en-US" sz="2000" b="1" dirty="0" smtClean="0">
                <a:solidFill>
                  <a:schemeClr val="bg1"/>
                </a:solidFill>
                <a:latin typeface="微软雅黑 Light" panose="020B0502040204020203" pitchFamily="34" charset="-122"/>
                <a:ea typeface="微软雅黑 Light" panose="020B0502040204020203" pitchFamily="34" charset="-122"/>
              </a:rPr>
              <a:t>蔡恒可</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16" name="矩形 15"/>
          <p:cNvSpPr/>
          <p:nvPr/>
        </p:nvSpPr>
        <p:spPr>
          <a:xfrm>
            <a:off x="4759026" y="2175763"/>
            <a:ext cx="2694832" cy="400110"/>
          </a:xfrm>
          <a:prstGeom prst="rect">
            <a:avLst/>
          </a:prstGeom>
        </p:spPr>
        <p:txBody>
          <a:bodyPr wrap="square">
            <a:spAutoFit/>
          </a:bodyPr>
          <a:lstStyle/>
          <a:p>
            <a:pPr algn="ctr"/>
            <a:r>
              <a:rPr lang="zh-CN" altLang="en-US" sz="2000" b="1" dirty="0" smtClean="0">
                <a:solidFill>
                  <a:schemeClr val="bg1"/>
                </a:solidFill>
                <a:latin typeface="微软雅黑 Light" panose="020B0502040204020203" pitchFamily="34" charset="-122"/>
                <a:ea typeface="微软雅黑 Light" panose="020B0502040204020203" pitchFamily="34" charset="-122"/>
              </a:rPr>
              <a:t>柴健朗</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7042343" y="2175763"/>
            <a:ext cx="2694832" cy="400110"/>
          </a:xfrm>
          <a:prstGeom prst="rect">
            <a:avLst/>
          </a:prstGeom>
        </p:spPr>
        <p:txBody>
          <a:bodyPr wrap="square">
            <a:spAutoFit/>
          </a:bodyPr>
          <a:lstStyle/>
          <a:p>
            <a:pPr algn="ctr"/>
            <a:r>
              <a:rPr lang="zh-CN" altLang="en-US" sz="2000" b="1" dirty="0" smtClean="0">
                <a:solidFill>
                  <a:schemeClr val="bg1"/>
                </a:solidFill>
                <a:latin typeface="微软雅黑 Light" panose="020B0502040204020203" pitchFamily="34" charset="-122"/>
                <a:ea typeface="微软雅黑 Light" panose="020B0502040204020203" pitchFamily="34" charset="-122"/>
              </a:rPr>
              <a:t>杨天格</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27" name="等腰三角形 26"/>
          <p:cNvSpPr/>
          <p:nvPr/>
        </p:nvSpPr>
        <p:spPr>
          <a:xfrm flipV="1">
            <a:off x="10634430" y="2872392"/>
            <a:ext cx="405568" cy="3496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9479835" y="2175762"/>
            <a:ext cx="2694832" cy="400110"/>
          </a:xfrm>
          <a:prstGeom prst="rect">
            <a:avLst/>
          </a:prstGeom>
        </p:spPr>
        <p:txBody>
          <a:bodyPr wrap="square">
            <a:spAutoFit/>
          </a:bodyPr>
          <a:lstStyle/>
          <a:p>
            <a:pPr algn="ctr"/>
            <a:r>
              <a:rPr lang="zh-CN" altLang="en-US" sz="2000" b="1" dirty="0" smtClean="0">
                <a:solidFill>
                  <a:schemeClr val="bg1"/>
                </a:solidFill>
                <a:latin typeface="微软雅黑 Light" panose="020B0502040204020203" pitchFamily="34" charset="-122"/>
                <a:ea typeface="微软雅黑 Light" panose="020B0502040204020203" pitchFamily="34" charset="-122"/>
              </a:rPr>
              <a:t>刘力维</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30" name="TextBox 10"/>
          <p:cNvSpPr txBox="1"/>
          <p:nvPr/>
        </p:nvSpPr>
        <p:spPr>
          <a:xfrm>
            <a:off x="2637773" y="3228166"/>
            <a:ext cx="2231767" cy="2308324"/>
          </a:xfrm>
          <a:prstGeom prst="rect">
            <a:avLst/>
          </a:prstGeom>
          <a:noFill/>
        </p:spPr>
        <p:txBody>
          <a:bodyPr wrap="square" rtlCol="0">
            <a:spAutoFit/>
          </a:bodyPr>
          <a:lstStyle/>
          <a:p>
            <a:pPr>
              <a:lnSpc>
                <a:spcPct val="150000"/>
              </a:lnSpc>
            </a:pPr>
            <a:r>
              <a:rPr lang="zh-CN" altLang="zh-CN" sz="1600" dirty="0">
                <a:solidFill>
                  <a:schemeClr val="bg1"/>
                </a:solidFill>
                <a:latin typeface="微软雅黑 Light" panose="020B0502040204020203" pitchFamily="34" charset="-122"/>
                <a:ea typeface="微软雅黑 Light" panose="020B0502040204020203" pitchFamily="34" charset="-122"/>
              </a:rPr>
              <a:t>物流，具体分工为负责线下产品的包装、送货，同时也是活动优惠方案策划设计者之一和对于产品包装的选择的决策者。</a:t>
            </a:r>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31" name="TextBox 10"/>
          <p:cNvSpPr txBox="1"/>
          <p:nvPr/>
        </p:nvSpPr>
        <p:spPr>
          <a:xfrm>
            <a:off x="4998707" y="3228166"/>
            <a:ext cx="2231767" cy="1938992"/>
          </a:xfrm>
          <a:prstGeom prst="rect">
            <a:avLst/>
          </a:prstGeom>
          <a:noFill/>
        </p:spPr>
        <p:txBody>
          <a:bodyPr wrap="square" rtlCol="0">
            <a:spAutoFit/>
          </a:bodyPr>
          <a:lstStyle/>
          <a:p>
            <a:pPr>
              <a:lnSpc>
                <a:spcPct val="150000"/>
              </a:lnSpc>
            </a:pPr>
            <a:r>
              <a:rPr lang="zh-CN" altLang="zh-CN" sz="1600" dirty="0">
                <a:solidFill>
                  <a:schemeClr val="bg1"/>
                </a:solidFill>
                <a:latin typeface="微软雅黑 Light" panose="020B0502040204020203" pitchFamily="34" charset="-122"/>
                <a:ea typeface="微软雅黑 Light" panose="020B0502040204020203" pitchFamily="34" charset="-122"/>
              </a:rPr>
              <a:t>设计，具体分工为相关模特的联络人，对外公关代表，照片艺术美化修饰、公司</a:t>
            </a:r>
            <a:r>
              <a:rPr lang="en-US" altLang="zh-CN" sz="1600" dirty="0">
                <a:solidFill>
                  <a:schemeClr val="bg1"/>
                </a:solidFill>
                <a:latin typeface="微软雅黑 Light" panose="020B0502040204020203" pitchFamily="34" charset="-122"/>
                <a:ea typeface="微软雅黑 Light" panose="020B0502040204020203" pitchFamily="34" charset="-122"/>
              </a:rPr>
              <a:t>logo</a:t>
            </a:r>
            <a:r>
              <a:rPr lang="zh-CN" altLang="zh-CN" sz="1600" dirty="0">
                <a:solidFill>
                  <a:schemeClr val="bg1"/>
                </a:solidFill>
                <a:latin typeface="微软雅黑 Light" panose="020B0502040204020203" pitchFamily="34" charset="-122"/>
                <a:ea typeface="微软雅黑 Light" panose="020B0502040204020203" pitchFamily="34" charset="-122"/>
              </a:rPr>
              <a:t>、海报等主题方案主要负责人。</a:t>
            </a:r>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32" name="TextBox 10"/>
          <p:cNvSpPr txBox="1"/>
          <p:nvPr/>
        </p:nvSpPr>
        <p:spPr>
          <a:xfrm>
            <a:off x="7355945" y="3228166"/>
            <a:ext cx="2231767" cy="2308324"/>
          </a:xfrm>
          <a:prstGeom prst="rect">
            <a:avLst/>
          </a:prstGeom>
          <a:noFill/>
        </p:spPr>
        <p:txBody>
          <a:bodyPr wrap="square" rtlCol="0">
            <a:spAutoFit/>
          </a:bodyPr>
          <a:lstStyle/>
          <a:p>
            <a:pPr>
              <a:lnSpc>
                <a:spcPct val="150000"/>
              </a:lnSpc>
            </a:pPr>
            <a:r>
              <a:rPr lang="zh-CN" altLang="zh-CN" sz="1600" dirty="0">
                <a:solidFill>
                  <a:schemeClr val="bg1"/>
                </a:solidFill>
                <a:latin typeface="微软雅黑 Light" panose="020B0502040204020203" pitchFamily="34" charset="-122"/>
                <a:ea typeface="微软雅黑 Light" panose="020B0502040204020203" pitchFamily="34" charset="-122"/>
              </a:rPr>
              <a:t>设计，具体分工为推送第一期宣传模特的参与者，对于第一期推送方案的设计者，以一场情景剧展示的方式展现出我们产品的独特风格。</a:t>
            </a:r>
            <a:endParaRPr lang="zh-CN"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33" name="TextBox 10"/>
          <p:cNvSpPr txBox="1"/>
          <p:nvPr/>
        </p:nvSpPr>
        <p:spPr>
          <a:xfrm>
            <a:off x="9711368" y="3228166"/>
            <a:ext cx="2231767" cy="2677656"/>
          </a:xfrm>
          <a:prstGeom prst="rect">
            <a:avLst/>
          </a:prstGeom>
          <a:noFill/>
        </p:spPr>
        <p:txBody>
          <a:bodyPr wrap="square" rtlCol="0">
            <a:spAutoFit/>
          </a:bodyPr>
          <a:lstStyle/>
          <a:p>
            <a:pPr>
              <a:lnSpc>
                <a:spcPct val="150000"/>
              </a:lnSpc>
            </a:pPr>
            <a:r>
              <a:rPr lang="zh-CN" altLang="zh-CN" sz="1600" dirty="0">
                <a:solidFill>
                  <a:schemeClr val="bg1"/>
                </a:solidFill>
                <a:latin typeface="微软雅黑 Light" panose="020B0502040204020203" pitchFamily="34" charset="-122"/>
                <a:ea typeface="微软雅黑 Light" panose="020B0502040204020203" pitchFamily="34" charset="-122"/>
              </a:rPr>
              <a:t>采购，具体分工为与</a:t>
            </a:r>
            <a:r>
              <a:rPr lang="en-US" altLang="zh-CN" sz="1600" dirty="0">
                <a:solidFill>
                  <a:schemeClr val="bg1"/>
                </a:solidFill>
                <a:latin typeface="微软雅黑 Light" panose="020B0502040204020203" pitchFamily="34" charset="-122"/>
                <a:ea typeface="微软雅黑 Light" panose="020B0502040204020203" pitchFamily="34" charset="-122"/>
              </a:rPr>
              <a:t>leader</a:t>
            </a:r>
            <a:r>
              <a:rPr lang="zh-CN" altLang="zh-CN" sz="1600" dirty="0">
                <a:solidFill>
                  <a:schemeClr val="bg1"/>
                </a:solidFill>
                <a:latin typeface="微软雅黑 Light" panose="020B0502040204020203" pitchFamily="34" charset="-122"/>
                <a:ea typeface="微软雅黑 Light" panose="020B0502040204020203" pitchFamily="34" charset="-122"/>
              </a:rPr>
              <a:t>合作与淘宝商家进行成本的洽谈，比较各个商家价格，采购最优性价比的商品，同时也负责后期优惠活动时相关奖品的购买</a:t>
            </a:r>
            <a:r>
              <a:rPr lang="zh-CN" altLang="en-US" sz="1600" dirty="0">
                <a:solidFill>
                  <a:schemeClr val="bg1"/>
                </a:solidFill>
                <a:latin typeface="微软雅黑 Light" panose="020B0502040204020203" pitchFamily="34" charset="-122"/>
                <a:ea typeface="微软雅黑 Light" panose="020B0502040204020203" pitchFamily="34" charset="-122"/>
              </a:rPr>
              <a:t>。</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4410075" y="457200"/>
            <a:ext cx="3371850" cy="707886"/>
          </a:xfrm>
          <a:prstGeom prst="rect">
            <a:avLst/>
          </a:prstGeom>
          <a:noFill/>
        </p:spPr>
        <p:txBody>
          <a:bodyPr wrap="square" rtlCol="0">
            <a:spAutoFit/>
          </a:bodyPr>
          <a:lstStyle/>
          <a:p>
            <a:pPr algn="dist"/>
            <a:r>
              <a:rPr lang="zh-CN" altLang="en-US" sz="4000" b="1" dirty="0" smtClean="0">
                <a:solidFill>
                  <a:schemeClr val="accent5">
                    <a:lumMod val="75000"/>
                  </a:schemeClr>
                </a:solidFill>
                <a:latin typeface="微软雅黑 Light" panose="020B0502040204020203" pitchFamily="34" charset="-122"/>
                <a:ea typeface="微软雅黑 Light" panose="020B0502040204020203" pitchFamily="34" charset="-122"/>
              </a:rPr>
              <a:t>团队成员</a:t>
            </a:r>
            <a:endParaRPr lang="zh-CN" altLang="en-US" sz="4000" b="1" dirty="0">
              <a:solidFill>
                <a:schemeClr val="accent5">
                  <a:lumMod val="75000"/>
                </a:schemeClr>
              </a:solidFill>
              <a:latin typeface="微软雅黑 Light" panose="020B0502040204020203" pitchFamily="34" charset="-122"/>
              <a:ea typeface="微软雅黑 Light" panose="020B0502040204020203" pitchFamily="34" charset="-122"/>
            </a:endParaRPr>
          </a:p>
        </p:txBody>
      </p:sp>
      <p:grpSp>
        <p:nvGrpSpPr>
          <p:cNvPr id="41" name="组合 40"/>
          <p:cNvGrpSpPr/>
          <p:nvPr/>
        </p:nvGrpSpPr>
        <p:grpSpPr>
          <a:xfrm>
            <a:off x="8115301" y="128588"/>
            <a:ext cx="1785937" cy="614362"/>
            <a:chOff x="9872663" y="128588"/>
            <a:chExt cx="1785937" cy="614362"/>
          </a:xfrm>
        </p:grpSpPr>
        <p:sp>
          <p:nvSpPr>
            <p:cNvPr id="42" name="矩形标注 41"/>
            <p:cNvSpPr/>
            <p:nvPr/>
          </p:nvSpPr>
          <p:spPr>
            <a:xfrm>
              <a:off x="9872663" y="128588"/>
              <a:ext cx="1785937" cy="614362"/>
            </a:xfrm>
            <a:prstGeom prst="wedgeRectCallout">
              <a:avLst>
                <a:gd name="adj1" fmla="val -62509"/>
                <a:gd name="adj2" fmla="val 3614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9903622" y="142875"/>
              <a:ext cx="1754978" cy="584775"/>
            </a:xfrm>
            <a:prstGeom prst="rect">
              <a:avLst/>
            </a:prstGeom>
            <a:noFill/>
          </p:spPr>
          <p:txBody>
            <a:bodyPr wrap="square" rtlCol="0">
              <a:spAutoFit/>
            </a:bodyPr>
            <a:lstStyle/>
            <a:p>
              <a:pPr algn="ctr"/>
              <a:r>
                <a:rPr lang="en-US" altLang="zh-CN" sz="1600" dirty="0" smtClean="0">
                  <a:solidFill>
                    <a:schemeClr val="bg1"/>
                  </a:solidFill>
                </a:rPr>
                <a:t>WE ARE THE CHAMPION</a:t>
              </a:r>
              <a:endParaRPr lang="zh-CN" altLang="en-US" sz="16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9" grpId="0" animBg="1"/>
      <p:bldP spid="9" grpId="0" animBg="1"/>
      <p:bldP spid="10" grpId="0" animBg="1"/>
      <p:bldP spid="11" grpId="0"/>
      <p:bldP spid="12" grpId="0"/>
      <p:bldP spid="14" grpId="0"/>
      <p:bldP spid="16" grpId="0"/>
      <p:bldP spid="18" grpId="0"/>
      <p:bldP spid="27" grpId="0" animBg="1"/>
      <p:bldP spid="29" grpId="0"/>
      <p:bldP spid="30" grpId="0"/>
      <p:bldP spid="31" grpId="0"/>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文本框 45"/>
          <p:cNvSpPr txBox="1"/>
          <p:nvPr/>
        </p:nvSpPr>
        <p:spPr>
          <a:xfrm>
            <a:off x="4410075" y="206438"/>
            <a:ext cx="3371850" cy="707886"/>
          </a:xfrm>
          <a:prstGeom prst="rect">
            <a:avLst/>
          </a:prstGeom>
          <a:noFill/>
        </p:spPr>
        <p:txBody>
          <a:bodyPr wrap="square" rtlCol="0">
            <a:spAutoFit/>
          </a:bodyPr>
          <a:lstStyle/>
          <a:p>
            <a:pPr algn="dist"/>
            <a:r>
              <a:rPr lang="zh-CN" altLang="en-US" sz="4000" dirty="0" smtClean="0">
                <a:solidFill>
                  <a:schemeClr val="accent5">
                    <a:lumMod val="75000"/>
                  </a:schemeClr>
                </a:solidFill>
                <a:latin typeface="+mj-ea"/>
                <a:ea typeface="+mj-ea"/>
              </a:rPr>
              <a:t>产品介绍</a:t>
            </a:r>
            <a:endParaRPr lang="zh-CN" altLang="en-US" sz="4000" dirty="0">
              <a:solidFill>
                <a:schemeClr val="accent5">
                  <a:lumMod val="75000"/>
                </a:schemeClr>
              </a:solidFill>
              <a:latin typeface="+mj-ea"/>
              <a:ea typeface="+mj-ea"/>
            </a:endParaRPr>
          </a:p>
        </p:txBody>
      </p:sp>
      <p:sp>
        <p:nvSpPr>
          <p:cNvPr id="63" name="文本框 62"/>
          <p:cNvSpPr txBox="1"/>
          <p:nvPr/>
        </p:nvSpPr>
        <p:spPr>
          <a:xfrm>
            <a:off x="4543918" y="954385"/>
            <a:ext cx="2657475" cy="307777"/>
          </a:xfrm>
          <a:prstGeom prst="rect">
            <a:avLst/>
          </a:prstGeom>
          <a:noFill/>
          <a:ln w="6350">
            <a:solidFill>
              <a:schemeClr val="accent5">
                <a:lumMod val="60000"/>
                <a:lumOff val="40000"/>
                <a:alpha val="45000"/>
              </a:schemeClr>
            </a:solidFill>
          </a:ln>
        </p:spPr>
        <p:txBody>
          <a:bodyPr wrap="square" rtlCol="0">
            <a:spAutoFit/>
          </a:bodyPr>
          <a:lstStyle/>
          <a:p>
            <a:r>
              <a:rPr lang="zh-CN" altLang="en-US" sz="1400" dirty="0" smtClean="0">
                <a:solidFill>
                  <a:schemeClr val="accent5">
                    <a:lumMod val="75000"/>
                  </a:schemeClr>
                </a:solidFill>
              </a:rPr>
              <a:t>一个年轻、朝气的精英团队</a:t>
            </a:r>
            <a:endParaRPr lang="zh-CN" altLang="en-US" sz="1400" dirty="0">
              <a:solidFill>
                <a:schemeClr val="accent5">
                  <a:lumMod val="75000"/>
                </a:schemeClr>
              </a:solidFill>
            </a:endParaRPr>
          </a:p>
        </p:txBody>
      </p:sp>
      <p:sp>
        <p:nvSpPr>
          <p:cNvPr id="64" name="矩形 63"/>
          <p:cNvSpPr/>
          <p:nvPr/>
        </p:nvSpPr>
        <p:spPr>
          <a:xfrm>
            <a:off x="7269153" y="951791"/>
            <a:ext cx="378717" cy="317417"/>
          </a:xfrm>
          <a:prstGeom prst="rect">
            <a:avLst/>
          </a:prstGeom>
          <a:solidFill>
            <a:schemeClr val="accent5">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3" name="图片 22"/>
          <p:cNvPicPr/>
          <p:nvPr/>
        </p:nvPicPr>
        <p:blipFill rotWithShape="1">
          <a:blip r:embed="rId1"/>
          <a:srcRect l="-2297" r="52491"/>
          <a:stretch>
            <a:fillRect/>
          </a:stretch>
        </p:blipFill>
        <p:spPr bwMode="auto">
          <a:xfrm>
            <a:off x="582878" y="2363070"/>
            <a:ext cx="2343202" cy="1178644"/>
          </a:xfrm>
          <a:prstGeom prst="rect">
            <a:avLst/>
          </a:prstGeom>
          <a:ln>
            <a:noFill/>
          </a:ln>
        </p:spPr>
      </p:pic>
      <p:pic>
        <p:nvPicPr>
          <p:cNvPr id="24" name="图片 23"/>
          <p:cNvPicPr/>
          <p:nvPr/>
        </p:nvPicPr>
        <p:blipFill rotWithShape="1">
          <a:blip r:embed="rId2"/>
          <a:srcRect l="-1" r="70608"/>
          <a:stretch>
            <a:fillRect/>
          </a:stretch>
        </p:blipFill>
        <p:spPr bwMode="auto">
          <a:xfrm>
            <a:off x="582879" y="5435345"/>
            <a:ext cx="1512622" cy="1148286"/>
          </a:xfrm>
          <a:prstGeom prst="rect">
            <a:avLst/>
          </a:prstGeom>
          <a:ln>
            <a:noFill/>
          </a:ln>
        </p:spPr>
      </p:pic>
      <p:pic>
        <p:nvPicPr>
          <p:cNvPr id="25" name="图片 24"/>
          <p:cNvPicPr/>
          <p:nvPr/>
        </p:nvPicPr>
        <p:blipFill rotWithShape="1">
          <a:blip r:embed="rId3"/>
          <a:srcRect l="-2664" r="63767"/>
          <a:stretch>
            <a:fillRect/>
          </a:stretch>
        </p:blipFill>
        <p:spPr bwMode="auto">
          <a:xfrm>
            <a:off x="388663" y="3889552"/>
            <a:ext cx="2125937" cy="1276808"/>
          </a:xfrm>
          <a:prstGeom prst="rect">
            <a:avLst/>
          </a:prstGeom>
          <a:ln>
            <a:noFill/>
          </a:ln>
        </p:spPr>
      </p:pic>
      <p:pic>
        <p:nvPicPr>
          <p:cNvPr id="26" name="图片 25"/>
          <p:cNvPicPr/>
          <p:nvPr/>
        </p:nvPicPr>
        <p:blipFill rotWithShape="1">
          <a:blip r:embed="rId4"/>
          <a:srcRect l="1356" r="73864"/>
          <a:stretch>
            <a:fillRect/>
          </a:stretch>
        </p:blipFill>
        <p:spPr bwMode="auto">
          <a:xfrm>
            <a:off x="6197541" y="3781563"/>
            <a:ext cx="1689160" cy="1492785"/>
          </a:xfrm>
          <a:prstGeom prst="rect">
            <a:avLst/>
          </a:prstGeom>
          <a:ln>
            <a:noFill/>
          </a:ln>
        </p:spPr>
      </p:pic>
      <p:pic>
        <p:nvPicPr>
          <p:cNvPr id="27" name="图片 26"/>
          <p:cNvPicPr/>
          <p:nvPr/>
        </p:nvPicPr>
        <p:blipFill rotWithShape="1">
          <a:blip r:embed="rId5"/>
          <a:srcRect r="66728"/>
          <a:stretch>
            <a:fillRect/>
          </a:stretch>
        </p:blipFill>
        <p:spPr>
          <a:xfrm>
            <a:off x="6431279" y="2465445"/>
            <a:ext cx="1303021" cy="1152828"/>
          </a:xfrm>
          <a:prstGeom prst="rect">
            <a:avLst/>
          </a:prstGeom>
        </p:spPr>
      </p:pic>
      <p:pic>
        <p:nvPicPr>
          <p:cNvPr id="28" name="图片 27"/>
          <p:cNvPicPr/>
          <p:nvPr/>
        </p:nvPicPr>
        <p:blipFill rotWithShape="1">
          <a:blip r:embed="rId6"/>
          <a:srcRect l="582" r="73648"/>
          <a:stretch>
            <a:fillRect/>
          </a:stretch>
        </p:blipFill>
        <p:spPr bwMode="auto">
          <a:xfrm>
            <a:off x="6546797" y="5538500"/>
            <a:ext cx="1035103" cy="1045131"/>
          </a:xfrm>
          <a:prstGeom prst="rect">
            <a:avLst/>
          </a:prstGeom>
          <a:ln>
            <a:noFill/>
          </a:ln>
        </p:spPr>
      </p:pic>
      <p:pic>
        <p:nvPicPr>
          <p:cNvPr id="2" name="图片 1"/>
          <p:cNvPicPr>
            <a:picLocks noChangeAspect="1"/>
          </p:cNvPicPr>
          <p:nvPr/>
        </p:nvPicPr>
        <p:blipFill>
          <a:blip r:embed="rId7"/>
          <a:stretch>
            <a:fillRect/>
          </a:stretch>
        </p:blipFill>
        <p:spPr>
          <a:xfrm>
            <a:off x="3740467" y="2494323"/>
            <a:ext cx="1876425" cy="1123950"/>
          </a:xfrm>
          <a:prstGeom prst="rect">
            <a:avLst/>
          </a:prstGeom>
        </p:spPr>
      </p:pic>
      <p:pic>
        <p:nvPicPr>
          <p:cNvPr id="3" name="图片 2"/>
          <p:cNvPicPr>
            <a:picLocks noChangeAspect="1"/>
          </p:cNvPicPr>
          <p:nvPr/>
        </p:nvPicPr>
        <p:blipFill>
          <a:blip r:embed="rId8"/>
          <a:stretch>
            <a:fillRect/>
          </a:stretch>
        </p:blipFill>
        <p:spPr>
          <a:xfrm>
            <a:off x="3820017" y="3948683"/>
            <a:ext cx="1714008" cy="1213382"/>
          </a:xfrm>
          <a:prstGeom prst="rect">
            <a:avLst/>
          </a:prstGeom>
        </p:spPr>
      </p:pic>
      <p:pic>
        <p:nvPicPr>
          <p:cNvPr id="5" name="图片 4"/>
          <p:cNvPicPr>
            <a:picLocks noChangeAspect="1"/>
          </p:cNvPicPr>
          <p:nvPr/>
        </p:nvPicPr>
        <p:blipFill>
          <a:blip r:embed="rId9"/>
          <a:stretch>
            <a:fillRect/>
          </a:stretch>
        </p:blipFill>
        <p:spPr>
          <a:xfrm>
            <a:off x="3858117" y="5467822"/>
            <a:ext cx="1550180" cy="1172087"/>
          </a:xfrm>
          <a:prstGeom prst="rect">
            <a:avLst/>
          </a:prstGeom>
        </p:spPr>
      </p:pic>
      <p:pic>
        <p:nvPicPr>
          <p:cNvPr id="6" name="图片 5"/>
          <p:cNvPicPr>
            <a:picLocks noChangeAspect="1"/>
          </p:cNvPicPr>
          <p:nvPr/>
        </p:nvPicPr>
        <p:blipFill>
          <a:blip r:embed="rId10"/>
          <a:stretch>
            <a:fillRect/>
          </a:stretch>
        </p:blipFill>
        <p:spPr>
          <a:xfrm>
            <a:off x="9744075" y="2536336"/>
            <a:ext cx="1143000" cy="981075"/>
          </a:xfrm>
          <a:prstGeom prst="rect">
            <a:avLst/>
          </a:prstGeom>
        </p:spPr>
      </p:pic>
      <p:pic>
        <p:nvPicPr>
          <p:cNvPr id="8" name="图片 7"/>
          <p:cNvPicPr>
            <a:picLocks noChangeAspect="1"/>
          </p:cNvPicPr>
          <p:nvPr/>
        </p:nvPicPr>
        <p:blipFill>
          <a:blip r:embed="rId11"/>
          <a:stretch>
            <a:fillRect/>
          </a:stretch>
        </p:blipFill>
        <p:spPr>
          <a:xfrm>
            <a:off x="9829800" y="4043901"/>
            <a:ext cx="1057275" cy="968107"/>
          </a:xfrm>
          <a:prstGeom prst="rect">
            <a:avLst/>
          </a:prstGeom>
        </p:spPr>
      </p:pic>
      <p:pic>
        <p:nvPicPr>
          <p:cNvPr id="9" name="图片 8"/>
          <p:cNvPicPr>
            <a:picLocks noChangeAspect="1"/>
          </p:cNvPicPr>
          <p:nvPr/>
        </p:nvPicPr>
        <p:blipFill>
          <a:blip r:embed="rId12"/>
          <a:stretch>
            <a:fillRect/>
          </a:stretch>
        </p:blipFill>
        <p:spPr>
          <a:xfrm>
            <a:off x="9829799" y="5547525"/>
            <a:ext cx="1067325" cy="967575"/>
          </a:xfrm>
          <a:prstGeom prst="rect">
            <a:avLst/>
          </a:prstGeom>
        </p:spPr>
      </p:pic>
      <p:sp>
        <p:nvSpPr>
          <p:cNvPr id="10" name="文本框 9"/>
          <p:cNvSpPr txBox="1"/>
          <p:nvPr/>
        </p:nvSpPr>
        <p:spPr>
          <a:xfrm>
            <a:off x="2210864" y="1399997"/>
            <a:ext cx="7323581" cy="789127"/>
          </a:xfrm>
          <a:prstGeom prst="rect">
            <a:avLst/>
          </a:prstGeom>
          <a:noFill/>
        </p:spPr>
        <p:txBody>
          <a:bodyPr wrap="square" rtlCol="0">
            <a:spAutoFit/>
          </a:bodyPr>
          <a:lstStyle/>
          <a:p>
            <a:pPr>
              <a:lnSpc>
                <a:spcPct val="150000"/>
              </a:lnSpc>
            </a:pPr>
            <a:r>
              <a:rPr lang="zh-CN" altLang="zh-CN" sz="1600" dirty="0">
                <a:solidFill>
                  <a:schemeClr val="bg2">
                    <a:lumMod val="2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产品为创意口罩。口罩主色分黑白两色，在口罩上印上网络社交中广泛使用且为大家所喜爱的表情图案，主要面向青年学生进行。口罩保暖，但无防雾霾功效。</a:t>
            </a:r>
            <a:endParaRPr lang="zh-CN" altLang="en-US" sz="1600" dirty="0">
              <a:solidFill>
                <a:schemeClr val="bg2">
                  <a:lumMod val="25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293018" y="2564904"/>
            <a:ext cx="1161802" cy="1104677"/>
            <a:chOff x="1615877" y="1966848"/>
            <a:chExt cx="1161802" cy="1104677"/>
          </a:xfrm>
        </p:grpSpPr>
        <p:grpSp>
          <p:nvGrpSpPr>
            <p:cNvPr id="15" name="组合 14"/>
            <p:cNvGrpSpPr/>
            <p:nvPr/>
          </p:nvGrpSpPr>
          <p:grpSpPr>
            <a:xfrm>
              <a:off x="1847528" y="2292175"/>
              <a:ext cx="714376" cy="473075"/>
              <a:chOff x="5013325" y="2168526"/>
              <a:chExt cx="714376" cy="473075"/>
            </a:xfrm>
          </p:grpSpPr>
          <p:sp>
            <p:nvSpPr>
              <p:cNvPr id="8" name="Freeform 5"/>
              <p:cNvSpPr>
                <a:spLocks noEditPoints="1"/>
              </p:cNvSpPr>
              <p:nvPr/>
            </p:nvSpPr>
            <p:spPr bwMode="auto">
              <a:xfrm>
                <a:off x="5013325" y="2168526"/>
                <a:ext cx="196850" cy="473075"/>
              </a:xfrm>
              <a:custGeom>
                <a:avLst/>
                <a:gdLst>
                  <a:gd name="T0" fmla="*/ 4 w 52"/>
                  <a:gd name="T1" fmla="*/ 0 h 126"/>
                  <a:gd name="T2" fmla="*/ 0 w 52"/>
                  <a:gd name="T3" fmla="*/ 121 h 126"/>
                  <a:gd name="T4" fmla="*/ 48 w 52"/>
                  <a:gd name="T5" fmla="*/ 126 h 126"/>
                  <a:gd name="T6" fmla="*/ 52 w 52"/>
                  <a:gd name="T7" fmla="*/ 5 h 126"/>
                  <a:gd name="T8" fmla="*/ 48 w 52"/>
                  <a:gd name="T9" fmla="*/ 117 h 126"/>
                  <a:gd name="T10" fmla="*/ 9 w 52"/>
                  <a:gd name="T11" fmla="*/ 122 h 126"/>
                  <a:gd name="T12" fmla="*/ 4 w 52"/>
                  <a:gd name="T13" fmla="*/ 82 h 126"/>
                  <a:gd name="T14" fmla="*/ 9 w 52"/>
                  <a:gd name="T15" fmla="*/ 120 h 126"/>
                  <a:gd name="T16" fmla="*/ 45 w 52"/>
                  <a:gd name="T17" fmla="*/ 117 h 126"/>
                  <a:gd name="T18" fmla="*/ 48 w 52"/>
                  <a:gd name="T19" fmla="*/ 117 h 126"/>
                  <a:gd name="T20" fmla="*/ 38 w 52"/>
                  <a:gd name="T21" fmla="*/ 33 h 126"/>
                  <a:gd name="T22" fmla="*/ 42 w 52"/>
                  <a:gd name="T23" fmla="*/ 41 h 126"/>
                  <a:gd name="T24" fmla="*/ 14 w 52"/>
                  <a:gd name="T25" fmla="*/ 45 h 126"/>
                  <a:gd name="T26" fmla="*/ 10 w 52"/>
                  <a:gd name="T27" fmla="*/ 36 h 126"/>
                  <a:gd name="T28" fmla="*/ 10 w 52"/>
                  <a:gd name="T29" fmla="*/ 25 h 126"/>
                  <a:gd name="T30" fmla="*/ 14 w 52"/>
                  <a:gd name="T31" fmla="*/ 16 h 126"/>
                  <a:gd name="T32" fmla="*/ 42 w 52"/>
                  <a:gd name="T33" fmla="*/ 20 h 126"/>
                  <a:gd name="T34" fmla="*/ 38 w 52"/>
                  <a:gd name="T35" fmla="*/ 28 h 126"/>
                  <a:gd name="T36" fmla="*/ 10 w 52"/>
                  <a:gd name="T37" fmla="*/ 25 h 126"/>
                  <a:gd name="T38" fmla="*/ 17 w 52"/>
                  <a:gd name="T39" fmla="*/ 82 h 126"/>
                  <a:gd name="T40" fmla="*/ 34 w 52"/>
                  <a:gd name="T41" fmla="*/ 82 h 126"/>
                  <a:gd name="T42" fmla="*/ 30 w 52"/>
                  <a:gd name="T43" fmla="*/ 102 h 126"/>
                  <a:gd name="T44" fmla="*/ 22 w 52"/>
                  <a:gd name="T45" fmla="*/ 102 h 126"/>
                  <a:gd name="T46" fmla="*/ 30 w 52"/>
                  <a:gd name="T47" fmla="*/ 102 h 126"/>
                  <a:gd name="T48" fmla="*/ 20 w 52"/>
                  <a:gd name="T49" fmla="*/ 57 h 126"/>
                  <a:gd name="T50" fmla="*/ 38 w 52"/>
                  <a:gd name="T51" fmla="*/ 55 h 126"/>
                  <a:gd name="T52" fmla="*/ 38 w 52"/>
                  <a:gd name="T53" fmla="*/ 59 h 126"/>
                  <a:gd name="T54" fmla="*/ 48 w 52"/>
                  <a:gd name="T55" fmla="*/ 44 h 126"/>
                  <a:gd name="T56" fmla="*/ 43 w 52"/>
                  <a:gd name="T57" fmla="*/ 6 h 126"/>
                  <a:gd name="T58" fmla="*/ 7 w 52"/>
                  <a:gd name="T59" fmla="*/ 8 h 126"/>
                  <a:gd name="T60" fmla="*/ 4 w 52"/>
                  <a:gd name="T61" fmla="*/ 8 h 126"/>
                  <a:gd name="T62" fmla="*/ 43 w 52"/>
                  <a:gd name="T63" fmla="*/ 4 h 126"/>
                  <a:gd name="T64" fmla="*/ 48 w 52"/>
                  <a:gd name="T65" fmla="*/ 44 h 126"/>
                  <a:gd name="T66" fmla="*/ 32 w 52"/>
                  <a:gd name="T67" fmla="*/ 28 h 126"/>
                  <a:gd name="T68" fmla="*/ 32 w 52"/>
                  <a:gd name="T69" fmla="*/ 25 h 126"/>
                  <a:gd name="T70" fmla="*/ 30 w 52"/>
                  <a:gd name="T71" fmla="*/ 26 h 126"/>
                  <a:gd name="T72" fmla="*/ 36 w 52"/>
                  <a:gd name="T73" fmla="*/ 28 h 126"/>
                  <a:gd name="T74" fmla="*/ 38 w 52"/>
                  <a:gd name="T75" fmla="*/ 26 h 126"/>
                  <a:gd name="T76" fmla="*/ 36 w 52"/>
                  <a:gd name="T77" fmla="*/ 25 h 126"/>
                  <a:gd name="T78" fmla="*/ 36 w 52"/>
                  <a:gd name="T79" fmla="*/ 28 h 126"/>
                  <a:gd name="T80" fmla="*/ 32 w 52"/>
                  <a:gd name="T81" fmla="*/ 43 h 126"/>
                  <a:gd name="T82" fmla="*/ 32 w 52"/>
                  <a:gd name="T83" fmla="*/ 40 h 126"/>
                  <a:gd name="T84" fmla="*/ 30 w 52"/>
                  <a:gd name="T85" fmla="*/ 42 h 126"/>
                  <a:gd name="T86" fmla="*/ 36 w 52"/>
                  <a:gd name="T87" fmla="*/ 43 h 126"/>
                  <a:gd name="T88" fmla="*/ 39 w 52"/>
                  <a:gd name="T89" fmla="*/ 42 h 126"/>
                  <a:gd name="T90" fmla="*/ 36 w 52"/>
                  <a:gd name="T91" fmla="*/ 40 h 126"/>
                  <a:gd name="T92" fmla="*/ 36 w 52"/>
                  <a:gd name="T93" fmla="*/ 4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 h="126">
                    <a:moveTo>
                      <a:pt x="48" y="0"/>
                    </a:moveTo>
                    <a:cubicBezTo>
                      <a:pt x="4" y="0"/>
                      <a:pt x="4" y="0"/>
                      <a:pt x="4" y="0"/>
                    </a:cubicBezTo>
                    <a:cubicBezTo>
                      <a:pt x="2" y="0"/>
                      <a:pt x="0" y="2"/>
                      <a:pt x="0" y="5"/>
                    </a:cubicBezTo>
                    <a:cubicBezTo>
                      <a:pt x="0" y="121"/>
                      <a:pt x="0" y="121"/>
                      <a:pt x="0" y="121"/>
                    </a:cubicBezTo>
                    <a:cubicBezTo>
                      <a:pt x="0" y="124"/>
                      <a:pt x="2" y="126"/>
                      <a:pt x="4" y="126"/>
                    </a:cubicBezTo>
                    <a:cubicBezTo>
                      <a:pt x="48" y="126"/>
                      <a:pt x="48" y="126"/>
                      <a:pt x="48" y="126"/>
                    </a:cubicBezTo>
                    <a:cubicBezTo>
                      <a:pt x="50" y="126"/>
                      <a:pt x="52" y="124"/>
                      <a:pt x="52" y="121"/>
                    </a:cubicBezTo>
                    <a:cubicBezTo>
                      <a:pt x="52" y="5"/>
                      <a:pt x="52" y="5"/>
                      <a:pt x="52" y="5"/>
                    </a:cubicBezTo>
                    <a:cubicBezTo>
                      <a:pt x="52" y="2"/>
                      <a:pt x="50" y="0"/>
                      <a:pt x="48" y="0"/>
                    </a:cubicBezTo>
                    <a:close/>
                    <a:moveTo>
                      <a:pt x="48" y="117"/>
                    </a:moveTo>
                    <a:cubicBezTo>
                      <a:pt x="48" y="120"/>
                      <a:pt x="46" y="122"/>
                      <a:pt x="43" y="122"/>
                    </a:cubicBezTo>
                    <a:cubicBezTo>
                      <a:pt x="9" y="122"/>
                      <a:pt x="9" y="122"/>
                      <a:pt x="9" y="122"/>
                    </a:cubicBezTo>
                    <a:cubicBezTo>
                      <a:pt x="6" y="122"/>
                      <a:pt x="4" y="120"/>
                      <a:pt x="4" y="117"/>
                    </a:cubicBezTo>
                    <a:cubicBezTo>
                      <a:pt x="4" y="82"/>
                      <a:pt x="4" y="82"/>
                      <a:pt x="4" y="82"/>
                    </a:cubicBezTo>
                    <a:cubicBezTo>
                      <a:pt x="7" y="117"/>
                      <a:pt x="7" y="117"/>
                      <a:pt x="7" y="117"/>
                    </a:cubicBezTo>
                    <a:cubicBezTo>
                      <a:pt x="7" y="119"/>
                      <a:pt x="8" y="120"/>
                      <a:pt x="9" y="120"/>
                    </a:cubicBezTo>
                    <a:cubicBezTo>
                      <a:pt x="43" y="120"/>
                      <a:pt x="43" y="120"/>
                      <a:pt x="43" y="120"/>
                    </a:cubicBezTo>
                    <a:cubicBezTo>
                      <a:pt x="44" y="120"/>
                      <a:pt x="45" y="119"/>
                      <a:pt x="45" y="117"/>
                    </a:cubicBezTo>
                    <a:cubicBezTo>
                      <a:pt x="48" y="82"/>
                      <a:pt x="48" y="82"/>
                      <a:pt x="48" y="82"/>
                    </a:cubicBezTo>
                    <a:lnTo>
                      <a:pt x="48" y="117"/>
                    </a:lnTo>
                    <a:close/>
                    <a:moveTo>
                      <a:pt x="14" y="33"/>
                    </a:moveTo>
                    <a:cubicBezTo>
                      <a:pt x="38" y="33"/>
                      <a:pt x="38" y="33"/>
                      <a:pt x="38" y="33"/>
                    </a:cubicBezTo>
                    <a:cubicBezTo>
                      <a:pt x="40" y="33"/>
                      <a:pt x="42" y="34"/>
                      <a:pt x="42" y="36"/>
                    </a:cubicBezTo>
                    <a:cubicBezTo>
                      <a:pt x="42" y="41"/>
                      <a:pt x="42" y="41"/>
                      <a:pt x="42" y="41"/>
                    </a:cubicBezTo>
                    <a:cubicBezTo>
                      <a:pt x="42" y="43"/>
                      <a:pt x="40" y="45"/>
                      <a:pt x="38" y="45"/>
                    </a:cubicBezTo>
                    <a:cubicBezTo>
                      <a:pt x="14" y="45"/>
                      <a:pt x="14" y="45"/>
                      <a:pt x="14" y="45"/>
                    </a:cubicBezTo>
                    <a:cubicBezTo>
                      <a:pt x="12" y="45"/>
                      <a:pt x="10" y="43"/>
                      <a:pt x="10" y="41"/>
                    </a:cubicBezTo>
                    <a:cubicBezTo>
                      <a:pt x="10" y="36"/>
                      <a:pt x="10" y="36"/>
                      <a:pt x="10" y="36"/>
                    </a:cubicBezTo>
                    <a:cubicBezTo>
                      <a:pt x="10" y="34"/>
                      <a:pt x="12" y="33"/>
                      <a:pt x="14" y="33"/>
                    </a:cubicBezTo>
                    <a:close/>
                    <a:moveTo>
                      <a:pt x="10" y="25"/>
                    </a:moveTo>
                    <a:cubicBezTo>
                      <a:pt x="10" y="20"/>
                      <a:pt x="10" y="20"/>
                      <a:pt x="10" y="20"/>
                    </a:cubicBezTo>
                    <a:cubicBezTo>
                      <a:pt x="10" y="18"/>
                      <a:pt x="12" y="16"/>
                      <a:pt x="14" y="16"/>
                    </a:cubicBezTo>
                    <a:cubicBezTo>
                      <a:pt x="38" y="16"/>
                      <a:pt x="38" y="16"/>
                      <a:pt x="38" y="16"/>
                    </a:cubicBezTo>
                    <a:cubicBezTo>
                      <a:pt x="40" y="16"/>
                      <a:pt x="42" y="18"/>
                      <a:pt x="42" y="20"/>
                    </a:cubicBezTo>
                    <a:cubicBezTo>
                      <a:pt x="42" y="25"/>
                      <a:pt x="42" y="25"/>
                      <a:pt x="42" y="25"/>
                    </a:cubicBezTo>
                    <a:cubicBezTo>
                      <a:pt x="42" y="27"/>
                      <a:pt x="40" y="28"/>
                      <a:pt x="38" y="28"/>
                    </a:cubicBezTo>
                    <a:cubicBezTo>
                      <a:pt x="14" y="28"/>
                      <a:pt x="14" y="28"/>
                      <a:pt x="14" y="28"/>
                    </a:cubicBezTo>
                    <a:cubicBezTo>
                      <a:pt x="12" y="28"/>
                      <a:pt x="10" y="27"/>
                      <a:pt x="10" y="25"/>
                    </a:cubicBezTo>
                    <a:close/>
                    <a:moveTo>
                      <a:pt x="26" y="90"/>
                    </a:moveTo>
                    <a:cubicBezTo>
                      <a:pt x="21" y="90"/>
                      <a:pt x="17" y="86"/>
                      <a:pt x="17" y="82"/>
                    </a:cubicBezTo>
                    <a:cubicBezTo>
                      <a:pt x="17" y="77"/>
                      <a:pt x="21" y="73"/>
                      <a:pt x="26" y="73"/>
                    </a:cubicBezTo>
                    <a:cubicBezTo>
                      <a:pt x="30" y="73"/>
                      <a:pt x="34" y="77"/>
                      <a:pt x="34" y="82"/>
                    </a:cubicBezTo>
                    <a:cubicBezTo>
                      <a:pt x="34" y="86"/>
                      <a:pt x="30" y="90"/>
                      <a:pt x="26" y="90"/>
                    </a:cubicBezTo>
                    <a:close/>
                    <a:moveTo>
                      <a:pt x="30" y="102"/>
                    </a:moveTo>
                    <a:cubicBezTo>
                      <a:pt x="30" y="105"/>
                      <a:pt x="28" y="106"/>
                      <a:pt x="26" y="106"/>
                    </a:cubicBezTo>
                    <a:cubicBezTo>
                      <a:pt x="24" y="106"/>
                      <a:pt x="22" y="105"/>
                      <a:pt x="22" y="102"/>
                    </a:cubicBezTo>
                    <a:cubicBezTo>
                      <a:pt x="22" y="100"/>
                      <a:pt x="24" y="98"/>
                      <a:pt x="26" y="98"/>
                    </a:cubicBezTo>
                    <a:cubicBezTo>
                      <a:pt x="28" y="98"/>
                      <a:pt x="30" y="100"/>
                      <a:pt x="30" y="102"/>
                    </a:cubicBezTo>
                    <a:close/>
                    <a:moveTo>
                      <a:pt x="22" y="59"/>
                    </a:moveTo>
                    <a:cubicBezTo>
                      <a:pt x="21" y="59"/>
                      <a:pt x="20" y="58"/>
                      <a:pt x="20" y="57"/>
                    </a:cubicBezTo>
                    <a:cubicBezTo>
                      <a:pt x="20" y="56"/>
                      <a:pt x="21" y="55"/>
                      <a:pt x="22" y="55"/>
                    </a:cubicBezTo>
                    <a:cubicBezTo>
                      <a:pt x="38" y="55"/>
                      <a:pt x="38" y="55"/>
                      <a:pt x="38" y="55"/>
                    </a:cubicBezTo>
                    <a:cubicBezTo>
                      <a:pt x="40" y="55"/>
                      <a:pt x="41" y="56"/>
                      <a:pt x="41" y="57"/>
                    </a:cubicBezTo>
                    <a:cubicBezTo>
                      <a:pt x="41" y="58"/>
                      <a:pt x="40" y="59"/>
                      <a:pt x="38" y="59"/>
                    </a:cubicBezTo>
                    <a:lnTo>
                      <a:pt x="22" y="59"/>
                    </a:lnTo>
                    <a:close/>
                    <a:moveTo>
                      <a:pt x="48" y="44"/>
                    </a:moveTo>
                    <a:cubicBezTo>
                      <a:pt x="45" y="8"/>
                      <a:pt x="45" y="8"/>
                      <a:pt x="45" y="8"/>
                    </a:cubicBezTo>
                    <a:cubicBezTo>
                      <a:pt x="45" y="7"/>
                      <a:pt x="44" y="6"/>
                      <a:pt x="43" y="6"/>
                    </a:cubicBezTo>
                    <a:cubicBezTo>
                      <a:pt x="9" y="6"/>
                      <a:pt x="9" y="6"/>
                      <a:pt x="9" y="6"/>
                    </a:cubicBezTo>
                    <a:cubicBezTo>
                      <a:pt x="8" y="6"/>
                      <a:pt x="7" y="7"/>
                      <a:pt x="7" y="8"/>
                    </a:cubicBezTo>
                    <a:cubicBezTo>
                      <a:pt x="4" y="44"/>
                      <a:pt x="4" y="44"/>
                      <a:pt x="4" y="44"/>
                    </a:cubicBezTo>
                    <a:cubicBezTo>
                      <a:pt x="4" y="8"/>
                      <a:pt x="4" y="8"/>
                      <a:pt x="4" y="8"/>
                    </a:cubicBezTo>
                    <a:cubicBezTo>
                      <a:pt x="4" y="6"/>
                      <a:pt x="6" y="4"/>
                      <a:pt x="9" y="4"/>
                    </a:cubicBezTo>
                    <a:cubicBezTo>
                      <a:pt x="43" y="4"/>
                      <a:pt x="43" y="4"/>
                      <a:pt x="43" y="4"/>
                    </a:cubicBezTo>
                    <a:cubicBezTo>
                      <a:pt x="46" y="4"/>
                      <a:pt x="48" y="6"/>
                      <a:pt x="48" y="8"/>
                    </a:cubicBezTo>
                    <a:lnTo>
                      <a:pt x="48" y="44"/>
                    </a:lnTo>
                    <a:close/>
                    <a:moveTo>
                      <a:pt x="31" y="28"/>
                    </a:moveTo>
                    <a:cubicBezTo>
                      <a:pt x="32" y="28"/>
                      <a:pt x="32" y="28"/>
                      <a:pt x="32" y="28"/>
                    </a:cubicBezTo>
                    <a:cubicBezTo>
                      <a:pt x="33" y="28"/>
                      <a:pt x="34" y="27"/>
                      <a:pt x="34" y="26"/>
                    </a:cubicBezTo>
                    <a:cubicBezTo>
                      <a:pt x="34" y="25"/>
                      <a:pt x="33" y="25"/>
                      <a:pt x="32" y="25"/>
                    </a:cubicBezTo>
                    <a:cubicBezTo>
                      <a:pt x="31" y="25"/>
                      <a:pt x="31" y="25"/>
                      <a:pt x="31" y="25"/>
                    </a:cubicBezTo>
                    <a:cubicBezTo>
                      <a:pt x="31" y="25"/>
                      <a:pt x="30" y="25"/>
                      <a:pt x="30" y="26"/>
                    </a:cubicBezTo>
                    <a:cubicBezTo>
                      <a:pt x="30" y="27"/>
                      <a:pt x="31" y="28"/>
                      <a:pt x="31" y="28"/>
                    </a:cubicBezTo>
                    <a:close/>
                    <a:moveTo>
                      <a:pt x="36" y="28"/>
                    </a:moveTo>
                    <a:cubicBezTo>
                      <a:pt x="37" y="28"/>
                      <a:pt x="37" y="28"/>
                      <a:pt x="37" y="28"/>
                    </a:cubicBezTo>
                    <a:cubicBezTo>
                      <a:pt x="38" y="28"/>
                      <a:pt x="38" y="27"/>
                      <a:pt x="38" y="26"/>
                    </a:cubicBezTo>
                    <a:cubicBezTo>
                      <a:pt x="38" y="25"/>
                      <a:pt x="38" y="25"/>
                      <a:pt x="37" y="25"/>
                    </a:cubicBezTo>
                    <a:cubicBezTo>
                      <a:pt x="36" y="25"/>
                      <a:pt x="36" y="25"/>
                      <a:pt x="36" y="25"/>
                    </a:cubicBezTo>
                    <a:cubicBezTo>
                      <a:pt x="35" y="25"/>
                      <a:pt x="35" y="25"/>
                      <a:pt x="35" y="26"/>
                    </a:cubicBezTo>
                    <a:cubicBezTo>
                      <a:pt x="35" y="27"/>
                      <a:pt x="35" y="28"/>
                      <a:pt x="36" y="28"/>
                    </a:cubicBezTo>
                    <a:close/>
                    <a:moveTo>
                      <a:pt x="32" y="43"/>
                    </a:moveTo>
                    <a:cubicBezTo>
                      <a:pt x="32" y="43"/>
                      <a:pt x="32" y="43"/>
                      <a:pt x="32" y="43"/>
                    </a:cubicBezTo>
                    <a:cubicBezTo>
                      <a:pt x="33" y="43"/>
                      <a:pt x="34" y="43"/>
                      <a:pt x="34" y="42"/>
                    </a:cubicBezTo>
                    <a:cubicBezTo>
                      <a:pt x="34" y="41"/>
                      <a:pt x="33" y="40"/>
                      <a:pt x="32" y="40"/>
                    </a:cubicBezTo>
                    <a:cubicBezTo>
                      <a:pt x="32" y="40"/>
                      <a:pt x="32" y="40"/>
                      <a:pt x="32" y="40"/>
                    </a:cubicBezTo>
                    <a:cubicBezTo>
                      <a:pt x="31" y="40"/>
                      <a:pt x="30" y="41"/>
                      <a:pt x="30" y="42"/>
                    </a:cubicBezTo>
                    <a:cubicBezTo>
                      <a:pt x="30" y="43"/>
                      <a:pt x="31" y="43"/>
                      <a:pt x="32" y="43"/>
                    </a:cubicBezTo>
                    <a:close/>
                    <a:moveTo>
                      <a:pt x="36" y="43"/>
                    </a:moveTo>
                    <a:cubicBezTo>
                      <a:pt x="37" y="43"/>
                      <a:pt x="37" y="43"/>
                      <a:pt x="37" y="43"/>
                    </a:cubicBezTo>
                    <a:cubicBezTo>
                      <a:pt x="38" y="43"/>
                      <a:pt x="39" y="43"/>
                      <a:pt x="39" y="42"/>
                    </a:cubicBezTo>
                    <a:cubicBezTo>
                      <a:pt x="39" y="41"/>
                      <a:pt x="38" y="40"/>
                      <a:pt x="37" y="40"/>
                    </a:cubicBezTo>
                    <a:cubicBezTo>
                      <a:pt x="36" y="40"/>
                      <a:pt x="36" y="40"/>
                      <a:pt x="36" y="40"/>
                    </a:cubicBezTo>
                    <a:cubicBezTo>
                      <a:pt x="36" y="40"/>
                      <a:pt x="35" y="41"/>
                      <a:pt x="35" y="42"/>
                    </a:cubicBezTo>
                    <a:cubicBezTo>
                      <a:pt x="35" y="43"/>
                      <a:pt x="36" y="43"/>
                      <a:pt x="36" y="43"/>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9" name="Freeform 6"/>
              <p:cNvSpPr/>
              <p:nvPr/>
            </p:nvSpPr>
            <p:spPr bwMode="auto">
              <a:xfrm>
                <a:off x="5297488" y="2270126"/>
                <a:ext cx="392113" cy="233363"/>
              </a:xfrm>
              <a:custGeom>
                <a:avLst/>
                <a:gdLst>
                  <a:gd name="T0" fmla="*/ 59 w 103"/>
                  <a:gd name="T1" fmla="*/ 42 h 62"/>
                  <a:gd name="T2" fmla="*/ 0 w 103"/>
                  <a:gd name="T3" fmla="*/ 60 h 62"/>
                  <a:gd name="T4" fmla="*/ 0 w 103"/>
                  <a:gd name="T5" fmla="*/ 4 h 62"/>
                  <a:gd name="T6" fmla="*/ 4 w 103"/>
                  <a:gd name="T7" fmla="*/ 0 h 62"/>
                  <a:gd name="T8" fmla="*/ 99 w 103"/>
                  <a:gd name="T9" fmla="*/ 0 h 62"/>
                  <a:gd name="T10" fmla="*/ 103 w 103"/>
                  <a:gd name="T11" fmla="*/ 4 h 62"/>
                  <a:gd name="T12" fmla="*/ 59 w 103"/>
                  <a:gd name="T13" fmla="*/ 42 h 62"/>
                </a:gdLst>
                <a:ahLst/>
                <a:cxnLst>
                  <a:cxn ang="0">
                    <a:pos x="T0" y="T1"/>
                  </a:cxn>
                  <a:cxn ang="0">
                    <a:pos x="T2" y="T3"/>
                  </a:cxn>
                  <a:cxn ang="0">
                    <a:pos x="T4" y="T5"/>
                  </a:cxn>
                  <a:cxn ang="0">
                    <a:pos x="T6" y="T7"/>
                  </a:cxn>
                  <a:cxn ang="0">
                    <a:pos x="T8" y="T9"/>
                  </a:cxn>
                  <a:cxn ang="0">
                    <a:pos x="T10" y="T11"/>
                  </a:cxn>
                  <a:cxn ang="0">
                    <a:pos x="T12" y="T13"/>
                  </a:cxn>
                </a:cxnLst>
                <a:rect l="0" t="0" r="r" b="b"/>
                <a:pathLst>
                  <a:path w="103" h="62">
                    <a:moveTo>
                      <a:pt x="59" y="42"/>
                    </a:moveTo>
                    <a:cubicBezTo>
                      <a:pt x="35" y="53"/>
                      <a:pt x="0" y="62"/>
                      <a:pt x="0" y="60"/>
                    </a:cubicBezTo>
                    <a:cubicBezTo>
                      <a:pt x="0" y="4"/>
                      <a:pt x="0" y="4"/>
                      <a:pt x="0" y="4"/>
                    </a:cubicBezTo>
                    <a:cubicBezTo>
                      <a:pt x="0" y="2"/>
                      <a:pt x="1" y="0"/>
                      <a:pt x="4" y="0"/>
                    </a:cubicBezTo>
                    <a:cubicBezTo>
                      <a:pt x="99" y="0"/>
                      <a:pt x="99" y="0"/>
                      <a:pt x="99" y="0"/>
                    </a:cubicBezTo>
                    <a:cubicBezTo>
                      <a:pt x="102" y="0"/>
                      <a:pt x="103" y="2"/>
                      <a:pt x="103" y="4"/>
                    </a:cubicBezTo>
                    <a:cubicBezTo>
                      <a:pt x="103" y="4"/>
                      <a:pt x="83" y="31"/>
                      <a:pt x="59" y="42"/>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5256213" y="2239963"/>
                <a:ext cx="471488" cy="311150"/>
              </a:xfrm>
              <a:custGeom>
                <a:avLst/>
                <a:gdLst>
                  <a:gd name="T0" fmla="*/ 119 w 124"/>
                  <a:gd name="T1" fmla="*/ 0 h 83"/>
                  <a:gd name="T2" fmla="*/ 5 w 124"/>
                  <a:gd name="T3" fmla="*/ 0 h 83"/>
                  <a:gd name="T4" fmla="*/ 0 w 124"/>
                  <a:gd name="T5" fmla="*/ 5 h 83"/>
                  <a:gd name="T6" fmla="*/ 0 w 124"/>
                  <a:gd name="T7" fmla="*/ 79 h 83"/>
                  <a:gd name="T8" fmla="*/ 5 w 124"/>
                  <a:gd name="T9" fmla="*/ 83 h 83"/>
                  <a:gd name="T10" fmla="*/ 119 w 124"/>
                  <a:gd name="T11" fmla="*/ 83 h 83"/>
                  <a:gd name="T12" fmla="*/ 124 w 124"/>
                  <a:gd name="T13" fmla="*/ 79 h 83"/>
                  <a:gd name="T14" fmla="*/ 124 w 124"/>
                  <a:gd name="T15" fmla="*/ 5 h 83"/>
                  <a:gd name="T16" fmla="*/ 119 w 124"/>
                  <a:gd name="T17" fmla="*/ 0 h 83"/>
                  <a:gd name="T18" fmla="*/ 117 w 124"/>
                  <a:gd name="T19" fmla="*/ 75 h 83"/>
                  <a:gd name="T20" fmla="*/ 113 w 124"/>
                  <a:gd name="T21" fmla="*/ 79 h 83"/>
                  <a:gd name="T22" fmla="*/ 11 w 124"/>
                  <a:gd name="T23" fmla="*/ 79 h 83"/>
                  <a:gd name="T24" fmla="*/ 7 w 124"/>
                  <a:gd name="T25" fmla="*/ 75 h 83"/>
                  <a:gd name="T26" fmla="*/ 7 w 124"/>
                  <a:gd name="T27" fmla="*/ 9 h 83"/>
                  <a:gd name="T28" fmla="*/ 11 w 124"/>
                  <a:gd name="T29" fmla="*/ 5 h 83"/>
                  <a:gd name="T30" fmla="*/ 113 w 124"/>
                  <a:gd name="T31" fmla="*/ 5 h 83"/>
                  <a:gd name="T32" fmla="*/ 117 w 124"/>
                  <a:gd name="T33" fmla="*/ 9 h 83"/>
                  <a:gd name="T34" fmla="*/ 117 w 124"/>
                  <a:gd name="T35"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3">
                    <a:moveTo>
                      <a:pt x="119" y="0"/>
                    </a:moveTo>
                    <a:cubicBezTo>
                      <a:pt x="5" y="0"/>
                      <a:pt x="5" y="0"/>
                      <a:pt x="5" y="0"/>
                    </a:cubicBezTo>
                    <a:cubicBezTo>
                      <a:pt x="2" y="0"/>
                      <a:pt x="0" y="2"/>
                      <a:pt x="0" y="5"/>
                    </a:cubicBezTo>
                    <a:cubicBezTo>
                      <a:pt x="0" y="79"/>
                      <a:pt x="0" y="79"/>
                      <a:pt x="0" y="79"/>
                    </a:cubicBezTo>
                    <a:cubicBezTo>
                      <a:pt x="0" y="81"/>
                      <a:pt x="2" y="83"/>
                      <a:pt x="5" y="83"/>
                    </a:cubicBezTo>
                    <a:cubicBezTo>
                      <a:pt x="119" y="83"/>
                      <a:pt x="119" y="83"/>
                      <a:pt x="119" y="83"/>
                    </a:cubicBezTo>
                    <a:cubicBezTo>
                      <a:pt x="122" y="83"/>
                      <a:pt x="124" y="81"/>
                      <a:pt x="124" y="79"/>
                    </a:cubicBezTo>
                    <a:cubicBezTo>
                      <a:pt x="124" y="5"/>
                      <a:pt x="124" y="5"/>
                      <a:pt x="124" y="5"/>
                    </a:cubicBezTo>
                    <a:cubicBezTo>
                      <a:pt x="124" y="2"/>
                      <a:pt x="122" y="0"/>
                      <a:pt x="119" y="0"/>
                    </a:cubicBezTo>
                    <a:close/>
                    <a:moveTo>
                      <a:pt x="117" y="75"/>
                    </a:moveTo>
                    <a:cubicBezTo>
                      <a:pt x="117" y="77"/>
                      <a:pt x="115" y="79"/>
                      <a:pt x="113" y="79"/>
                    </a:cubicBezTo>
                    <a:cubicBezTo>
                      <a:pt x="11" y="79"/>
                      <a:pt x="11" y="79"/>
                      <a:pt x="11" y="79"/>
                    </a:cubicBezTo>
                    <a:cubicBezTo>
                      <a:pt x="9" y="79"/>
                      <a:pt x="7" y="77"/>
                      <a:pt x="7" y="75"/>
                    </a:cubicBezTo>
                    <a:cubicBezTo>
                      <a:pt x="7" y="9"/>
                      <a:pt x="7" y="9"/>
                      <a:pt x="7" y="9"/>
                    </a:cubicBezTo>
                    <a:cubicBezTo>
                      <a:pt x="7" y="7"/>
                      <a:pt x="9" y="5"/>
                      <a:pt x="11" y="5"/>
                    </a:cubicBezTo>
                    <a:cubicBezTo>
                      <a:pt x="113" y="5"/>
                      <a:pt x="113" y="5"/>
                      <a:pt x="113" y="5"/>
                    </a:cubicBezTo>
                    <a:cubicBezTo>
                      <a:pt x="115" y="5"/>
                      <a:pt x="117" y="7"/>
                      <a:pt x="117" y="9"/>
                    </a:cubicBezTo>
                    <a:lnTo>
                      <a:pt x="117" y="75"/>
                    </a:ln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11" name="Freeform 8"/>
              <p:cNvSpPr>
                <a:spLocks noEditPoints="1"/>
              </p:cNvSpPr>
              <p:nvPr/>
            </p:nvSpPr>
            <p:spPr bwMode="auto">
              <a:xfrm>
                <a:off x="5362575" y="2581276"/>
                <a:ext cx="258763" cy="60325"/>
              </a:xfrm>
              <a:custGeom>
                <a:avLst/>
                <a:gdLst>
                  <a:gd name="T0" fmla="*/ 34 w 68"/>
                  <a:gd name="T1" fmla="*/ 0 h 16"/>
                  <a:gd name="T2" fmla="*/ 0 w 68"/>
                  <a:gd name="T3" fmla="*/ 16 h 16"/>
                  <a:gd name="T4" fmla="*/ 68 w 68"/>
                  <a:gd name="T5" fmla="*/ 16 h 16"/>
                  <a:gd name="T6" fmla="*/ 34 w 68"/>
                  <a:gd name="T7" fmla="*/ 0 h 16"/>
                  <a:gd name="T8" fmla="*/ 13 w 68"/>
                  <a:gd name="T9" fmla="*/ 14 h 16"/>
                  <a:gd name="T10" fmla="*/ 5 w 68"/>
                  <a:gd name="T11" fmla="*/ 14 h 16"/>
                  <a:gd name="T12" fmla="*/ 29 w 68"/>
                  <a:gd name="T13" fmla="*/ 2 h 16"/>
                  <a:gd name="T14" fmla="*/ 13 w 68"/>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
                    <a:moveTo>
                      <a:pt x="34" y="0"/>
                    </a:moveTo>
                    <a:cubicBezTo>
                      <a:pt x="19" y="0"/>
                      <a:pt x="6" y="7"/>
                      <a:pt x="0" y="16"/>
                    </a:cubicBezTo>
                    <a:cubicBezTo>
                      <a:pt x="68" y="16"/>
                      <a:pt x="68" y="16"/>
                      <a:pt x="68" y="16"/>
                    </a:cubicBezTo>
                    <a:cubicBezTo>
                      <a:pt x="63" y="7"/>
                      <a:pt x="49" y="0"/>
                      <a:pt x="34" y="0"/>
                    </a:cubicBezTo>
                    <a:close/>
                    <a:moveTo>
                      <a:pt x="13" y="14"/>
                    </a:moveTo>
                    <a:cubicBezTo>
                      <a:pt x="5" y="14"/>
                      <a:pt x="5" y="14"/>
                      <a:pt x="5" y="14"/>
                    </a:cubicBezTo>
                    <a:cubicBezTo>
                      <a:pt x="5" y="14"/>
                      <a:pt x="12" y="4"/>
                      <a:pt x="29" y="2"/>
                    </a:cubicBezTo>
                    <a:cubicBezTo>
                      <a:pt x="14" y="7"/>
                      <a:pt x="13" y="14"/>
                      <a:pt x="13" y="14"/>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20" name="矩形 19"/>
            <p:cNvSpPr/>
            <p:nvPr/>
          </p:nvSpPr>
          <p:spPr>
            <a:xfrm>
              <a:off x="1615877" y="1966848"/>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31259" y="3866290"/>
            <a:ext cx="2285319" cy="369332"/>
          </a:xfrm>
          <a:prstGeom prst="rect">
            <a:avLst/>
          </a:prstGeom>
          <a:noFill/>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公司团队与产品介绍</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1081831" y="4400105"/>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3988643" y="2564904"/>
            <a:ext cx="1161802" cy="1104677"/>
            <a:chOff x="4694362" y="1940830"/>
            <a:chExt cx="1161802" cy="1104677"/>
          </a:xfrm>
        </p:grpSpPr>
        <p:sp>
          <p:nvSpPr>
            <p:cNvPr id="12" name="Freeform 9"/>
            <p:cNvSpPr>
              <a:spLocks noEditPoints="1"/>
            </p:cNvSpPr>
            <p:nvPr/>
          </p:nvSpPr>
          <p:spPr bwMode="auto">
            <a:xfrm>
              <a:off x="4900613" y="2239700"/>
              <a:ext cx="749300" cy="515938"/>
            </a:xfrm>
            <a:custGeom>
              <a:avLst/>
              <a:gdLst>
                <a:gd name="T0" fmla="*/ 178 w 197"/>
                <a:gd name="T1" fmla="*/ 53 h 137"/>
                <a:gd name="T2" fmla="*/ 133 w 197"/>
                <a:gd name="T3" fmla="*/ 5 h 137"/>
                <a:gd name="T4" fmla="*/ 98 w 197"/>
                <a:gd name="T5" fmla="*/ 14 h 137"/>
                <a:gd name="T6" fmla="*/ 68 w 197"/>
                <a:gd name="T7" fmla="*/ 5 h 137"/>
                <a:gd name="T8" fmla="*/ 21 w 197"/>
                <a:gd name="T9" fmla="*/ 42 h 137"/>
                <a:gd name="T10" fmla="*/ 19 w 197"/>
                <a:gd name="T11" fmla="*/ 124 h 137"/>
                <a:gd name="T12" fmla="*/ 71 w 197"/>
                <a:gd name="T13" fmla="*/ 96 h 137"/>
                <a:gd name="T14" fmla="*/ 121 w 197"/>
                <a:gd name="T15" fmla="*/ 95 h 137"/>
                <a:gd name="T16" fmla="*/ 172 w 197"/>
                <a:gd name="T17" fmla="*/ 127 h 137"/>
                <a:gd name="T18" fmla="*/ 178 w 197"/>
                <a:gd name="T19" fmla="*/ 53 h 137"/>
                <a:gd name="T20" fmla="*/ 62 w 197"/>
                <a:gd name="T21" fmla="*/ 76 h 137"/>
                <a:gd name="T22" fmla="*/ 38 w 197"/>
                <a:gd name="T23" fmla="*/ 51 h 137"/>
                <a:gd name="T24" fmla="*/ 62 w 197"/>
                <a:gd name="T25" fmla="*/ 27 h 137"/>
                <a:gd name="T26" fmla="*/ 86 w 197"/>
                <a:gd name="T27" fmla="*/ 51 h 137"/>
                <a:gd name="T28" fmla="*/ 62 w 197"/>
                <a:gd name="T29" fmla="*/ 76 h 137"/>
                <a:gd name="T30" fmla="*/ 137 w 197"/>
                <a:gd name="T31" fmla="*/ 31 h 137"/>
                <a:gd name="T32" fmla="*/ 148 w 197"/>
                <a:gd name="T33" fmla="*/ 31 h 137"/>
                <a:gd name="T34" fmla="*/ 148 w 197"/>
                <a:gd name="T35" fmla="*/ 41 h 137"/>
                <a:gd name="T36" fmla="*/ 137 w 197"/>
                <a:gd name="T37" fmla="*/ 41 h 137"/>
                <a:gd name="T38" fmla="*/ 137 w 197"/>
                <a:gd name="T39" fmla="*/ 31 h 137"/>
                <a:gd name="T40" fmla="*/ 124 w 197"/>
                <a:gd name="T41" fmla="*/ 55 h 137"/>
                <a:gd name="T42" fmla="*/ 124 w 197"/>
                <a:gd name="T43" fmla="*/ 45 h 137"/>
                <a:gd name="T44" fmla="*/ 134 w 197"/>
                <a:gd name="T45" fmla="*/ 45 h 137"/>
                <a:gd name="T46" fmla="*/ 134 w 197"/>
                <a:gd name="T47" fmla="*/ 55 h 137"/>
                <a:gd name="T48" fmla="*/ 124 w 197"/>
                <a:gd name="T49" fmla="*/ 55 h 137"/>
                <a:gd name="T50" fmla="*/ 147 w 197"/>
                <a:gd name="T51" fmla="*/ 68 h 137"/>
                <a:gd name="T52" fmla="*/ 137 w 197"/>
                <a:gd name="T53" fmla="*/ 68 h 137"/>
                <a:gd name="T54" fmla="*/ 137 w 197"/>
                <a:gd name="T55" fmla="*/ 58 h 137"/>
                <a:gd name="T56" fmla="*/ 147 w 197"/>
                <a:gd name="T57" fmla="*/ 58 h 137"/>
                <a:gd name="T58" fmla="*/ 147 w 197"/>
                <a:gd name="T59" fmla="*/ 68 h 137"/>
                <a:gd name="T60" fmla="*/ 161 w 197"/>
                <a:gd name="T61" fmla="*/ 54 h 137"/>
                <a:gd name="T62" fmla="*/ 151 w 197"/>
                <a:gd name="T63" fmla="*/ 54 h 137"/>
                <a:gd name="T64" fmla="*/ 151 w 197"/>
                <a:gd name="T65" fmla="*/ 44 h 137"/>
                <a:gd name="T66" fmla="*/ 161 w 197"/>
                <a:gd name="T67" fmla="*/ 44 h 137"/>
                <a:gd name="T68" fmla="*/ 161 w 197"/>
                <a:gd name="T69" fmla="*/ 54 h 137"/>
                <a:gd name="T70" fmla="*/ 62 w 197"/>
                <a:gd name="T71" fmla="*/ 37 h 137"/>
                <a:gd name="T72" fmla="*/ 48 w 197"/>
                <a:gd name="T73" fmla="*/ 51 h 137"/>
                <a:gd name="T74" fmla="*/ 62 w 197"/>
                <a:gd name="T75" fmla="*/ 66 h 137"/>
                <a:gd name="T76" fmla="*/ 76 w 197"/>
                <a:gd name="T77" fmla="*/ 51 h 137"/>
                <a:gd name="T78" fmla="*/ 62 w 197"/>
                <a:gd name="T79" fmla="*/ 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 h="137">
                  <a:moveTo>
                    <a:pt x="178" y="53"/>
                  </a:moveTo>
                  <a:cubicBezTo>
                    <a:pt x="172" y="28"/>
                    <a:pt x="163" y="1"/>
                    <a:pt x="133" y="5"/>
                  </a:cubicBezTo>
                  <a:cubicBezTo>
                    <a:pt x="121" y="7"/>
                    <a:pt x="112" y="14"/>
                    <a:pt x="98" y="14"/>
                  </a:cubicBezTo>
                  <a:cubicBezTo>
                    <a:pt x="87" y="14"/>
                    <a:pt x="79" y="7"/>
                    <a:pt x="68" y="5"/>
                  </a:cubicBezTo>
                  <a:cubicBezTo>
                    <a:pt x="38" y="0"/>
                    <a:pt x="30" y="15"/>
                    <a:pt x="21" y="42"/>
                  </a:cubicBezTo>
                  <a:cubicBezTo>
                    <a:pt x="16" y="58"/>
                    <a:pt x="0" y="112"/>
                    <a:pt x="19" y="124"/>
                  </a:cubicBezTo>
                  <a:cubicBezTo>
                    <a:pt x="37" y="137"/>
                    <a:pt x="57" y="102"/>
                    <a:pt x="71" y="96"/>
                  </a:cubicBezTo>
                  <a:cubicBezTo>
                    <a:pt x="84" y="91"/>
                    <a:pt x="110" y="92"/>
                    <a:pt x="121" y="95"/>
                  </a:cubicBezTo>
                  <a:cubicBezTo>
                    <a:pt x="138" y="100"/>
                    <a:pt x="154" y="131"/>
                    <a:pt x="172" y="127"/>
                  </a:cubicBezTo>
                  <a:cubicBezTo>
                    <a:pt x="197" y="122"/>
                    <a:pt x="182" y="69"/>
                    <a:pt x="178" y="53"/>
                  </a:cubicBezTo>
                  <a:close/>
                  <a:moveTo>
                    <a:pt x="62" y="76"/>
                  </a:moveTo>
                  <a:cubicBezTo>
                    <a:pt x="48" y="76"/>
                    <a:pt x="38" y="65"/>
                    <a:pt x="38" y="51"/>
                  </a:cubicBezTo>
                  <a:cubicBezTo>
                    <a:pt x="38" y="38"/>
                    <a:pt x="48" y="27"/>
                    <a:pt x="62" y="27"/>
                  </a:cubicBezTo>
                  <a:cubicBezTo>
                    <a:pt x="75" y="27"/>
                    <a:pt x="86" y="38"/>
                    <a:pt x="86" y="51"/>
                  </a:cubicBezTo>
                  <a:cubicBezTo>
                    <a:pt x="86" y="65"/>
                    <a:pt x="75" y="76"/>
                    <a:pt x="62" y="76"/>
                  </a:cubicBezTo>
                  <a:close/>
                  <a:moveTo>
                    <a:pt x="137" y="31"/>
                  </a:moveTo>
                  <a:cubicBezTo>
                    <a:pt x="140" y="28"/>
                    <a:pt x="145" y="28"/>
                    <a:pt x="148" y="31"/>
                  </a:cubicBezTo>
                  <a:cubicBezTo>
                    <a:pt x="150" y="34"/>
                    <a:pt x="150" y="39"/>
                    <a:pt x="148" y="41"/>
                  </a:cubicBezTo>
                  <a:cubicBezTo>
                    <a:pt x="145" y="44"/>
                    <a:pt x="140" y="44"/>
                    <a:pt x="137" y="41"/>
                  </a:cubicBezTo>
                  <a:cubicBezTo>
                    <a:pt x="135" y="39"/>
                    <a:pt x="135" y="34"/>
                    <a:pt x="137" y="31"/>
                  </a:cubicBezTo>
                  <a:close/>
                  <a:moveTo>
                    <a:pt x="124" y="55"/>
                  </a:moveTo>
                  <a:cubicBezTo>
                    <a:pt x="121" y="52"/>
                    <a:pt x="121" y="48"/>
                    <a:pt x="124" y="45"/>
                  </a:cubicBezTo>
                  <a:cubicBezTo>
                    <a:pt x="127" y="42"/>
                    <a:pt x="131" y="42"/>
                    <a:pt x="134" y="45"/>
                  </a:cubicBezTo>
                  <a:cubicBezTo>
                    <a:pt x="137" y="48"/>
                    <a:pt x="137" y="52"/>
                    <a:pt x="134" y="55"/>
                  </a:cubicBezTo>
                  <a:cubicBezTo>
                    <a:pt x="131" y="58"/>
                    <a:pt x="127" y="58"/>
                    <a:pt x="124" y="55"/>
                  </a:cubicBezTo>
                  <a:close/>
                  <a:moveTo>
                    <a:pt x="147" y="68"/>
                  </a:moveTo>
                  <a:cubicBezTo>
                    <a:pt x="144" y="71"/>
                    <a:pt x="140" y="71"/>
                    <a:pt x="137" y="68"/>
                  </a:cubicBezTo>
                  <a:cubicBezTo>
                    <a:pt x="134" y="65"/>
                    <a:pt x="134" y="61"/>
                    <a:pt x="137" y="58"/>
                  </a:cubicBezTo>
                  <a:cubicBezTo>
                    <a:pt x="140" y="55"/>
                    <a:pt x="144" y="55"/>
                    <a:pt x="147" y="58"/>
                  </a:cubicBezTo>
                  <a:cubicBezTo>
                    <a:pt x="150" y="61"/>
                    <a:pt x="150" y="65"/>
                    <a:pt x="147" y="68"/>
                  </a:cubicBezTo>
                  <a:close/>
                  <a:moveTo>
                    <a:pt x="161" y="54"/>
                  </a:moveTo>
                  <a:cubicBezTo>
                    <a:pt x="158" y="57"/>
                    <a:pt x="153" y="57"/>
                    <a:pt x="151" y="54"/>
                  </a:cubicBezTo>
                  <a:cubicBezTo>
                    <a:pt x="148" y="52"/>
                    <a:pt x="148" y="47"/>
                    <a:pt x="151" y="44"/>
                  </a:cubicBezTo>
                  <a:cubicBezTo>
                    <a:pt x="153" y="42"/>
                    <a:pt x="158" y="42"/>
                    <a:pt x="161" y="44"/>
                  </a:cubicBezTo>
                  <a:cubicBezTo>
                    <a:pt x="163" y="47"/>
                    <a:pt x="163" y="52"/>
                    <a:pt x="161" y="54"/>
                  </a:cubicBezTo>
                  <a:close/>
                  <a:moveTo>
                    <a:pt x="62" y="37"/>
                  </a:moveTo>
                  <a:cubicBezTo>
                    <a:pt x="54" y="37"/>
                    <a:pt x="48" y="44"/>
                    <a:pt x="48" y="51"/>
                  </a:cubicBezTo>
                  <a:cubicBezTo>
                    <a:pt x="48" y="59"/>
                    <a:pt x="54" y="66"/>
                    <a:pt x="62" y="66"/>
                  </a:cubicBezTo>
                  <a:cubicBezTo>
                    <a:pt x="70" y="66"/>
                    <a:pt x="76" y="59"/>
                    <a:pt x="76" y="51"/>
                  </a:cubicBezTo>
                  <a:cubicBezTo>
                    <a:pt x="76" y="44"/>
                    <a:pt x="70" y="37"/>
                    <a:pt x="62" y="37"/>
                  </a:cubicBezTo>
                  <a:close/>
                </a:path>
              </a:pathLst>
            </a:custGeom>
            <a:solidFill>
              <a:srgbClr val="F58C65"/>
            </a:solidFill>
            <a:ln w="9525">
              <a:solidFill>
                <a:srgbClr val="F58C65"/>
              </a:solidFill>
              <a:round/>
            </a:ln>
          </p:spPr>
          <p:txBody>
            <a:bodyPr vert="horz" wrap="square" lIns="91440" tIns="45720" rIns="91440" bIns="45720" numCol="1" anchor="t" anchorCtr="0" compatLnSpc="1"/>
            <a:lstStyle/>
            <a:p>
              <a:endParaRPr lang="zh-CN" altLang="en-US"/>
            </a:p>
          </p:txBody>
        </p:sp>
        <p:sp>
          <p:nvSpPr>
            <p:cNvPr id="21" name="矩形 20"/>
            <p:cNvSpPr/>
            <p:nvPr/>
          </p:nvSpPr>
          <p:spPr>
            <a:xfrm>
              <a:off x="4694362" y="1940830"/>
              <a:ext cx="1161802" cy="1104677"/>
            </a:xfrm>
            <a:prstGeom prst="rect">
              <a:avLst/>
            </a:prstGeom>
            <a:noFill/>
            <a:ln>
              <a:solidFill>
                <a:srgbClr val="F58C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426884" y="3866290"/>
            <a:ext cx="2285319" cy="369332"/>
          </a:xfrm>
          <a:prstGeom prst="rect">
            <a:avLst/>
          </a:prstGeom>
          <a:noFill/>
        </p:spPr>
        <p:txBody>
          <a:bodyPr wrap="square" rtlCol="0">
            <a:spAutoFit/>
          </a:bodyPr>
          <a:lstStyle/>
          <a:p>
            <a:pPr algn="ctr"/>
            <a:r>
              <a:rPr lang="zh-CN" altLang="en-US" b="1" dirty="0">
                <a:solidFill>
                  <a:srgbClr val="F58C65"/>
                </a:solidFill>
                <a:latin typeface="微软雅黑 Light" panose="020B0502040204020203" pitchFamily="34" charset="-122"/>
                <a:ea typeface="微软雅黑 Light" panose="020B0502040204020203" pitchFamily="34" charset="-122"/>
              </a:rPr>
              <a:t>竞争分析与营销策略</a:t>
            </a:r>
            <a:endParaRPr lang="zh-CN" altLang="en-US" b="1" dirty="0">
              <a:solidFill>
                <a:srgbClr val="F58C65"/>
              </a:solidFill>
              <a:latin typeface="微软雅黑 Light" panose="020B0502040204020203" pitchFamily="34" charset="-122"/>
              <a:ea typeface="微软雅黑 Light" panose="020B0502040204020203" pitchFamily="34" charset="-122"/>
            </a:endParaRPr>
          </a:p>
        </p:txBody>
      </p:sp>
      <p:cxnSp>
        <p:nvCxnSpPr>
          <p:cNvPr id="36" name="直接连接符 35"/>
          <p:cNvCxnSpPr/>
          <p:nvPr/>
        </p:nvCxnSpPr>
        <p:spPr>
          <a:xfrm>
            <a:off x="3808149" y="4400105"/>
            <a:ext cx="1584176" cy="0"/>
          </a:xfrm>
          <a:prstGeom prst="line">
            <a:avLst/>
          </a:prstGeom>
          <a:ln w="28575">
            <a:solidFill>
              <a:srgbClr val="F58C65"/>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705724" y="2564905"/>
            <a:ext cx="1161802" cy="1104677"/>
            <a:chOff x="4804693" y="3810906"/>
            <a:chExt cx="1161802" cy="1104677"/>
          </a:xfrm>
        </p:grpSpPr>
        <p:grpSp>
          <p:nvGrpSpPr>
            <p:cNvPr id="16" name="组合 15"/>
            <p:cNvGrpSpPr/>
            <p:nvPr/>
          </p:nvGrpSpPr>
          <p:grpSpPr>
            <a:xfrm>
              <a:off x="5054600" y="4035426"/>
              <a:ext cx="661988" cy="655638"/>
              <a:chOff x="5054600" y="4035426"/>
              <a:chExt cx="661988" cy="655638"/>
            </a:xfrm>
          </p:grpSpPr>
          <p:sp>
            <p:nvSpPr>
              <p:cNvPr id="13" name="Freeform 10"/>
              <p:cNvSpPr>
                <a:spLocks noEditPoints="1"/>
              </p:cNvSpPr>
              <p:nvPr/>
            </p:nvSpPr>
            <p:spPr bwMode="auto">
              <a:xfrm>
                <a:off x="5054600" y="4035426"/>
                <a:ext cx="661988" cy="655638"/>
              </a:xfrm>
              <a:custGeom>
                <a:avLst/>
                <a:gdLst>
                  <a:gd name="T0" fmla="*/ 87 w 174"/>
                  <a:gd name="T1" fmla="*/ 0 h 174"/>
                  <a:gd name="T2" fmla="*/ 174 w 174"/>
                  <a:gd name="T3" fmla="*/ 87 h 174"/>
                  <a:gd name="T4" fmla="*/ 87 w 174"/>
                  <a:gd name="T5" fmla="*/ 174 h 174"/>
                  <a:gd name="T6" fmla="*/ 0 w 174"/>
                  <a:gd name="T7" fmla="*/ 87 h 174"/>
                  <a:gd name="T8" fmla="*/ 87 w 174"/>
                  <a:gd name="T9" fmla="*/ 0 h 174"/>
                  <a:gd name="T10" fmla="*/ 87 w 174"/>
                  <a:gd name="T11" fmla="*/ 46 h 174"/>
                  <a:gd name="T12" fmla="*/ 46 w 174"/>
                  <a:gd name="T13" fmla="*/ 87 h 174"/>
                  <a:gd name="T14" fmla="*/ 87 w 174"/>
                  <a:gd name="T15" fmla="*/ 128 h 174"/>
                  <a:gd name="T16" fmla="*/ 128 w 174"/>
                  <a:gd name="T17" fmla="*/ 87 h 174"/>
                  <a:gd name="T18" fmla="*/ 87 w 174"/>
                  <a:gd name="T19" fmla="*/ 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4">
                    <a:moveTo>
                      <a:pt x="87" y="0"/>
                    </a:moveTo>
                    <a:cubicBezTo>
                      <a:pt x="135" y="0"/>
                      <a:pt x="174" y="39"/>
                      <a:pt x="174" y="87"/>
                    </a:cubicBezTo>
                    <a:cubicBezTo>
                      <a:pt x="174" y="135"/>
                      <a:pt x="135" y="174"/>
                      <a:pt x="87" y="174"/>
                    </a:cubicBezTo>
                    <a:cubicBezTo>
                      <a:pt x="39" y="174"/>
                      <a:pt x="0" y="135"/>
                      <a:pt x="0" y="87"/>
                    </a:cubicBezTo>
                    <a:cubicBezTo>
                      <a:pt x="0" y="39"/>
                      <a:pt x="39" y="0"/>
                      <a:pt x="87" y="0"/>
                    </a:cubicBezTo>
                    <a:moveTo>
                      <a:pt x="87" y="46"/>
                    </a:moveTo>
                    <a:cubicBezTo>
                      <a:pt x="64" y="46"/>
                      <a:pt x="46" y="64"/>
                      <a:pt x="46" y="87"/>
                    </a:cubicBezTo>
                    <a:cubicBezTo>
                      <a:pt x="46" y="110"/>
                      <a:pt x="64" y="128"/>
                      <a:pt x="87" y="128"/>
                    </a:cubicBezTo>
                    <a:cubicBezTo>
                      <a:pt x="110" y="128"/>
                      <a:pt x="128" y="110"/>
                      <a:pt x="128" y="87"/>
                    </a:cubicBezTo>
                    <a:cubicBezTo>
                      <a:pt x="128" y="64"/>
                      <a:pt x="110" y="46"/>
                      <a:pt x="87" y="46"/>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14" name="Freeform 11"/>
              <p:cNvSpPr>
                <a:spLocks noEditPoints="1"/>
              </p:cNvSpPr>
              <p:nvPr/>
            </p:nvSpPr>
            <p:spPr bwMode="auto">
              <a:xfrm>
                <a:off x="5275263" y="4254501"/>
                <a:ext cx="220663" cy="217488"/>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39 h 58"/>
                  <a:gd name="T12" fmla="*/ 19 w 58"/>
                  <a:gd name="T13" fmla="*/ 29 h 58"/>
                  <a:gd name="T14" fmla="*/ 29 w 58"/>
                  <a:gd name="T15" fmla="*/ 19 h 58"/>
                  <a:gd name="T16" fmla="*/ 39 w 58"/>
                  <a:gd name="T17" fmla="*/ 29 h 58"/>
                  <a:gd name="T18" fmla="*/ 29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39"/>
                    </a:moveTo>
                    <a:cubicBezTo>
                      <a:pt x="23" y="39"/>
                      <a:pt x="19" y="35"/>
                      <a:pt x="19" y="29"/>
                    </a:cubicBezTo>
                    <a:cubicBezTo>
                      <a:pt x="19" y="23"/>
                      <a:pt x="23" y="19"/>
                      <a:pt x="29" y="19"/>
                    </a:cubicBezTo>
                    <a:cubicBezTo>
                      <a:pt x="35" y="19"/>
                      <a:pt x="39" y="23"/>
                      <a:pt x="39" y="29"/>
                    </a:cubicBezTo>
                    <a:cubicBezTo>
                      <a:pt x="39" y="35"/>
                      <a:pt x="35" y="39"/>
                      <a:pt x="29" y="39"/>
                    </a:cubicBez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23" name="矩形 22"/>
            <p:cNvSpPr/>
            <p:nvPr/>
          </p:nvSpPr>
          <p:spPr>
            <a:xfrm>
              <a:off x="4804693" y="3810906"/>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6174996" y="3866290"/>
            <a:ext cx="2285319" cy="369332"/>
          </a:xfrm>
          <a:prstGeom prst="rect">
            <a:avLst/>
          </a:prstGeom>
          <a:noFill/>
          <a:ln>
            <a:noFill/>
          </a:ln>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执行情况与财务报表</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39" name="直接连接符 38"/>
          <p:cNvCxnSpPr/>
          <p:nvPr/>
        </p:nvCxnSpPr>
        <p:spPr>
          <a:xfrm>
            <a:off x="6525568" y="4400106"/>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9350156" y="2564905"/>
            <a:ext cx="1161802" cy="1104677"/>
            <a:chOff x="8151143" y="1958117"/>
            <a:chExt cx="1161802" cy="1104677"/>
          </a:xfrm>
        </p:grpSpPr>
        <p:grpSp>
          <p:nvGrpSpPr>
            <p:cNvPr id="17" name="Group 14"/>
            <p:cNvGrpSpPr>
              <a:grpSpLocks noChangeAspect="1"/>
            </p:cNvGrpSpPr>
            <p:nvPr/>
          </p:nvGrpSpPr>
          <p:grpSpPr bwMode="auto">
            <a:xfrm>
              <a:off x="8399463" y="2165350"/>
              <a:ext cx="665162" cy="663575"/>
              <a:chOff x="5291" y="1364"/>
              <a:chExt cx="419" cy="418"/>
            </a:xfrm>
          </p:grpSpPr>
          <p:sp>
            <p:nvSpPr>
              <p:cNvPr id="18" name="AutoShape 13"/>
              <p:cNvSpPr>
                <a:spLocks noChangeAspect="1" noChangeArrowheads="1" noTextEdit="1"/>
              </p:cNvSpPr>
              <p:nvPr/>
            </p:nvSpPr>
            <p:spPr bwMode="auto">
              <a:xfrm>
                <a:off x="5291" y="1364"/>
                <a:ext cx="419"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Freeform 15"/>
              <p:cNvSpPr>
                <a:spLocks noEditPoints="1"/>
              </p:cNvSpPr>
              <p:nvPr/>
            </p:nvSpPr>
            <p:spPr bwMode="auto">
              <a:xfrm>
                <a:off x="5286" y="1359"/>
                <a:ext cx="429" cy="423"/>
              </a:xfrm>
              <a:custGeom>
                <a:avLst/>
                <a:gdLst>
                  <a:gd name="T0" fmla="*/ 171 w 178"/>
                  <a:gd name="T1" fmla="*/ 17 h 176"/>
                  <a:gd name="T2" fmla="*/ 161 w 178"/>
                  <a:gd name="T3" fmla="*/ 7 h 176"/>
                  <a:gd name="T4" fmla="*/ 136 w 178"/>
                  <a:gd name="T5" fmla="*/ 7 h 176"/>
                  <a:gd name="T6" fmla="*/ 112 w 178"/>
                  <a:gd name="T7" fmla="*/ 31 h 176"/>
                  <a:gd name="T8" fmla="*/ 100 w 178"/>
                  <a:gd name="T9" fmla="*/ 19 h 176"/>
                  <a:gd name="T10" fmla="*/ 76 w 178"/>
                  <a:gd name="T11" fmla="*/ 43 h 176"/>
                  <a:gd name="T12" fmla="*/ 86 w 178"/>
                  <a:gd name="T13" fmla="*/ 53 h 176"/>
                  <a:gd name="T14" fmla="*/ 19 w 178"/>
                  <a:gd name="T15" fmla="*/ 120 h 176"/>
                  <a:gd name="T16" fmla="*/ 12 w 178"/>
                  <a:gd name="T17" fmla="*/ 136 h 176"/>
                  <a:gd name="T18" fmla="*/ 8 w 178"/>
                  <a:gd name="T19" fmla="*/ 140 h 176"/>
                  <a:gd name="T20" fmla="*/ 8 w 178"/>
                  <a:gd name="T21" fmla="*/ 170 h 176"/>
                  <a:gd name="T22" fmla="*/ 23 w 178"/>
                  <a:gd name="T23" fmla="*/ 176 h 176"/>
                  <a:gd name="T24" fmla="*/ 38 w 178"/>
                  <a:gd name="T25" fmla="*/ 170 h 176"/>
                  <a:gd name="T26" fmla="*/ 42 w 178"/>
                  <a:gd name="T27" fmla="*/ 166 h 176"/>
                  <a:gd name="T28" fmla="*/ 58 w 178"/>
                  <a:gd name="T29" fmla="*/ 159 h 176"/>
                  <a:gd name="T30" fmla="*/ 125 w 178"/>
                  <a:gd name="T31" fmla="*/ 92 h 176"/>
                  <a:gd name="T32" fmla="*/ 135 w 178"/>
                  <a:gd name="T33" fmla="*/ 102 h 176"/>
                  <a:gd name="T34" fmla="*/ 159 w 178"/>
                  <a:gd name="T35" fmla="*/ 78 h 176"/>
                  <a:gd name="T36" fmla="*/ 147 w 178"/>
                  <a:gd name="T37" fmla="*/ 66 h 176"/>
                  <a:gd name="T38" fmla="*/ 171 w 178"/>
                  <a:gd name="T39" fmla="*/ 42 h 176"/>
                  <a:gd name="T40" fmla="*/ 171 w 178"/>
                  <a:gd name="T41" fmla="*/ 17 h 176"/>
                  <a:gd name="T42" fmla="*/ 47 w 178"/>
                  <a:gd name="T43" fmla="*/ 148 h 176"/>
                  <a:gd name="T44" fmla="*/ 41 w 178"/>
                  <a:gd name="T45" fmla="*/ 151 h 176"/>
                  <a:gd name="T46" fmla="*/ 37 w 178"/>
                  <a:gd name="T47" fmla="*/ 150 h 176"/>
                  <a:gd name="T48" fmla="*/ 37 w 178"/>
                  <a:gd name="T49" fmla="*/ 150 h 176"/>
                  <a:gd name="T50" fmla="*/ 27 w 178"/>
                  <a:gd name="T51" fmla="*/ 159 h 176"/>
                  <a:gd name="T52" fmla="*/ 23 w 178"/>
                  <a:gd name="T53" fmla="*/ 161 h 176"/>
                  <a:gd name="T54" fmla="*/ 19 w 178"/>
                  <a:gd name="T55" fmla="*/ 159 h 176"/>
                  <a:gd name="T56" fmla="*/ 19 w 178"/>
                  <a:gd name="T57" fmla="*/ 151 h 176"/>
                  <a:gd name="T58" fmla="*/ 28 w 178"/>
                  <a:gd name="T59" fmla="*/ 141 h 176"/>
                  <a:gd name="T60" fmla="*/ 28 w 178"/>
                  <a:gd name="T61" fmla="*/ 141 h 176"/>
                  <a:gd name="T62" fmla="*/ 30 w 178"/>
                  <a:gd name="T63" fmla="*/ 131 h 176"/>
                  <a:gd name="T64" fmla="*/ 97 w 178"/>
                  <a:gd name="T65" fmla="*/ 64 h 176"/>
                  <a:gd name="T66" fmla="*/ 114 w 178"/>
                  <a:gd name="T67" fmla="*/ 81 h 176"/>
                  <a:gd name="T68" fmla="*/ 47 w 178"/>
                  <a:gd name="T69" fmla="*/ 1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76">
                    <a:moveTo>
                      <a:pt x="171" y="17"/>
                    </a:moveTo>
                    <a:cubicBezTo>
                      <a:pt x="161" y="7"/>
                      <a:pt x="161" y="7"/>
                      <a:pt x="161" y="7"/>
                    </a:cubicBezTo>
                    <a:cubicBezTo>
                      <a:pt x="154" y="0"/>
                      <a:pt x="143" y="0"/>
                      <a:pt x="136" y="7"/>
                    </a:cubicBezTo>
                    <a:cubicBezTo>
                      <a:pt x="112" y="31"/>
                      <a:pt x="112" y="31"/>
                      <a:pt x="112" y="31"/>
                    </a:cubicBezTo>
                    <a:cubicBezTo>
                      <a:pt x="100" y="19"/>
                      <a:pt x="100" y="19"/>
                      <a:pt x="100" y="19"/>
                    </a:cubicBezTo>
                    <a:cubicBezTo>
                      <a:pt x="76" y="43"/>
                      <a:pt x="76" y="43"/>
                      <a:pt x="76" y="43"/>
                    </a:cubicBezTo>
                    <a:cubicBezTo>
                      <a:pt x="86" y="53"/>
                      <a:pt x="86" y="53"/>
                      <a:pt x="86" y="53"/>
                    </a:cubicBezTo>
                    <a:cubicBezTo>
                      <a:pt x="19" y="120"/>
                      <a:pt x="19" y="120"/>
                      <a:pt x="19" y="120"/>
                    </a:cubicBezTo>
                    <a:cubicBezTo>
                      <a:pt x="15" y="124"/>
                      <a:pt x="12" y="130"/>
                      <a:pt x="12" y="136"/>
                    </a:cubicBezTo>
                    <a:cubicBezTo>
                      <a:pt x="8" y="140"/>
                      <a:pt x="8" y="140"/>
                      <a:pt x="8" y="140"/>
                    </a:cubicBezTo>
                    <a:cubicBezTo>
                      <a:pt x="0" y="148"/>
                      <a:pt x="0" y="162"/>
                      <a:pt x="8" y="170"/>
                    </a:cubicBezTo>
                    <a:cubicBezTo>
                      <a:pt x="12" y="174"/>
                      <a:pt x="17" y="176"/>
                      <a:pt x="23" y="176"/>
                    </a:cubicBezTo>
                    <a:cubicBezTo>
                      <a:pt x="29" y="176"/>
                      <a:pt x="34" y="174"/>
                      <a:pt x="38" y="170"/>
                    </a:cubicBezTo>
                    <a:cubicBezTo>
                      <a:pt x="42" y="166"/>
                      <a:pt x="42" y="166"/>
                      <a:pt x="42" y="166"/>
                    </a:cubicBezTo>
                    <a:cubicBezTo>
                      <a:pt x="48" y="166"/>
                      <a:pt x="54" y="163"/>
                      <a:pt x="58" y="159"/>
                    </a:cubicBezTo>
                    <a:cubicBezTo>
                      <a:pt x="125" y="92"/>
                      <a:pt x="125" y="92"/>
                      <a:pt x="125" y="92"/>
                    </a:cubicBezTo>
                    <a:cubicBezTo>
                      <a:pt x="135" y="102"/>
                      <a:pt x="135" y="102"/>
                      <a:pt x="135" y="102"/>
                    </a:cubicBezTo>
                    <a:cubicBezTo>
                      <a:pt x="159" y="78"/>
                      <a:pt x="159" y="78"/>
                      <a:pt x="159" y="78"/>
                    </a:cubicBezTo>
                    <a:cubicBezTo>
                      <a:pt x="147" y="66"/>
                      <a:pt x="147" y="66"/>
                      <a:pt x="147" y="66"/>
                    </a:cubicBezTo>
                    <a:cubicBezTo>
                      <a:pt x="171" y="42"/>
                      <a:pt x="171" y="42"/>
                      <a:pt x="171" y="42"/>
                    </a:cubicBezTo>
                    <a:cubicBezTo>
                      <a:pt x="178" y="35"/>
                      <a:pt x="178" y="24"/>
                      <a:pt x="171" y="17"/>
                    </a:cubicBezTo>
                    <a:close/>
                    <a:moveTo>
                      <a:pt x="47" y="148"/>
                    </a:moveTo>
                    <a:cubicBezTo>
                      <a:pt x="46" y="150"/>
                      <a:pt x="43" y="151"/>
                      <a:pt x="41" y="151"/>
                    </a:cubicBezTo>
                    <a:cubicBezTo>
                      <a:pt x="39" y="151"/>
                      <a:pt x="38" y="151"/>
                      <a:pt x="37" y="150"/>
                    </a:cubicBezTo>
                    <a:cubicBezTo>
                      <a:pt x="37" y="150"/>
                      <a:pt x="37" y="150"/>
                      <a:pt x="37" y="150"/>
                    </a:cubicBezTo>
                    <a:cubicBezTo>
                      <a:pt x="27" y="159"/>
                      <a:pt x="27" y="159"/>
                      <a:pt x="27" y="159"/>
                    </a:cubicBezTo>
                    <a:cubicBezTo>
                      <a:pt x="26" y="160"/>
                      <a:pt x="25" y="161"/>
                      <a:pt x="23" y="161"/>
                    </a:cubicBezTo>
                    <a:cubicBezTo>
                      <a:pt x="21" y="161"/>
                      <a:pt x="20" y="160"/>
                      <a:pt x="19" y="159"/>
                    </a:cubicBezTo>
                    <a:cubicBezTo>
                      <a:pt x="16" y="157"/>
                      <a:pt x="16" y="153"/>
                      <a:pt x="19" y="151"/>
                    </a:cubicBezTo>
                    <a:cubicBezTo>
                      <a:pt x="28" y="141"/>
                      <a:pt x="28" y="141"/>
                      <a:pt x="28" y="141"/>
                    </a:cubicBezTo>
                    <a:cubicBezTo>
                      <a:pt x="28" y="141"/>
                      <a:pt x="28" y="141"/>
                      <a:pt x="28" y="141"/>
                    </a:cubicBezTo>
                    <a:cubicBezTo>
                      <a:pt x="26" y="138"/>
                      <a:pt x="27" y="134"/>
                      <a:pt x="30" y="131"/>
                    </a:cubicBezTo>
                    <a:cubicBezTo>
                      <a:pt x="97" y="64"/>
                      <a:pt x="97" y="64"/>
                      <a:pt x="97" y="64"/>
                    </a:cubicBezTo>
                    <a:cubicBezTo>
                      <a:pt x="114" y="81"/>
                      <a:pt x="114" y="81"/>
                      <a:pt x="114" y="81"/>
                    </a:cubicBezTo>
                    <a:lnTo>
                      <a:pt x="47" y="148"/>
                    </a:lnTo>
                    <a:close/>
                  </a:path>
                </a:pathLst>
              </a:custGeom>
              <a:solidFill>
                <a:schemeClr val="bg1">
                  <a:lumMod val="75000"/>
                </a:schemeClr>
              </a:solidFill>
              <a:ln w="9525">
                <a:solidFill>
                  <a:schemeClr val="bg1">
                    <a:lumMod val="75000"/>
                  </a:schemeClr>
                </a:solidFill>
                <a:round/>
              </a:ln>
            </p:spPr>
            <p:txBody>
              <a:bodyPr vert="horz" wrap="square" lIns="91440" tIns="45720" rIns="91440" bIns="45720" numCol="1" anchor="t" anchorCtr="0" compatLnSpc="1"/>
              <a:lstStyle/>
              <a:p>
                <a:endParaRPr lang="zh-CN" altLang="en-US"/>
              </a:p>
            </p:txBody>
          </p:sp>
        </p:grpSp>
        <p:sp>
          <p:nvSpPr>
            <p:cNvPr id="22" name="矩形 21"/>
            <p:cNvSpPr/>
            <p:nvPr/>
          </p:nvSpPr>
          <p:spPr>
            <a:xfrm>
              <a:off x="8151143" y="1958117"/>
              <a:ext cx="1161802" cy="11046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8788397" y="3866290"/>
            <a:ext cx="2285319" cy="369332"/>
          </a:xfrm>
          <a:prstGeom prst="rect">
            <a:avLst/>
          </a:prstGeom>
          <a:noFill/>
        </p:spPr>
        <p:txBody>
          <a:bodyPr wrap="square" rtlCol="0">
            <a:spAutoFit/>
          </a:bodyPr>
          <a:lstStyle/>
          <a:p>
            <a:pPr algn="ctr"/>
            <a:r>
              <a:rPr lang="zh-CN" altLang="en-US" b="1" dirty="0">
                <a:solidFill>
                  <a:schemeClr val="bg1">
                    <a:lumMod val="75000"/>
                  </a:schemeClr>
                </a:solidFill>
                <a:latin typeface="微软雅黑 Light" panose="020B0502040204020203" pitchFamily="34" charset="-122"/>
                <a:ea typeface="微软雅黑 Light" panose="020B0502040204020203" pitchFamily="34" charset="-122"/>
              </a:rPr>
              <a:t>总结回顾</a:t>
            </a:r>
            <a:endParaRPr lang="zh-CN" altLang="en-US" b="1" dirty="0">
              <a:solidFill>
                <a:schemeClr val="bg1">
                  <a:lumMod val="75000"/>
                </a:schemeClr>
              </a:solidFill>
              <a:latin typeface="微软雅黑 Light" panose="020B0502040204020203" pitchFamily="34" charset="-122"/>
              <a:ea typeface="微软雅黑 Light" panose="020B0502040204020203" pitchFamily="34" charset="-122"/>
            </a:endParaRPr>
          </a:p>
        </p:txBody>
      </p:sp>
      <p:cxnSp>
        <p:nvCxnSpPr>
          <p:cNvPr id="42" name="直接连接符 41"/>
          <p:cNvCxnSpPr/>
          <p:nvPr/>
        </p:nvCxnSpPr>
        <p:spPr>
          <a:xfrm>
            <a:off x="9138969" y="4400106"/>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753754" y="790123"/>
            <a:ext cx="6684492" cy="461665"/>
          </a:xfrm>
          <a:prstGeom prst="rect">
            <a:avLst/>
          </a:prstGeom>
          <a:noFill/>
        </p:spPr>
        <p:txBody>
          <a:bodyPr wrap="square" rtlCol="0">
            <a:spAutoFit/>
          </a:bodyPr>
          <a:lstStyle/>
          <a:p>
            <a:pPr algn="ctr"/>
            <a:r>
              <a:rPr lang="zh-CN" altLang="en-US" sz="2400" dirty="0">
                <a:solidFill>
                  <a:schemeClr val="bg1">
                    <a:lumMod val="50000"/>
                  </a:schemeClr>
                </a:solidFill>
                <a:latin typeface="微软雅黑" panose="020B0503020204020204" pitchFamily="34" charset="-122"/>
                <a:ea typeface="微软雅黑" panose="020B0503020204020204" pitchFamily="34" charset="-122"/>
              </a:rPr>
              <a:t>口可（</a:t>
            </a:r>
            <a:r>
              <a:rPr lang="en-US" altLang="zh-CN" sz="2400" dirty="0">
                <a:solidFill>
                  <a:schemeClr val="bg1">
                    <a:lumMod val="50000"/>
                  </a:schemeClr>
                </a:solidFill>
                <a:latin typeface="微软雅黑" panose="020B0503020204020204" pitchFamily="34" charset="-122"/>
                <a:ea typeface="微软雅黑" panose="020B0503020204020204" pitchFamily="34" charset="-122"/>
              </a:rPr>
              <a:t>He</a:t>
            </a:r>
            <a:r>
              <a:rPr lang="zh-CN" altLang="en-US" sz="2400" dirty="0">
                <a:solidFill>
                  <a:schemeClr val="bg1">
                    <a:lumMod val="50000"/>
                  </a:schemeClr>
                </a:solidFill>
                <a:latin typeface="微软雅黑" panose="020B0503020204020204" pitchFamily="34" charset="-122"/>
                <a:ea typeface="微软雅黑" panose="020B0503020204020204" pitchFamily="34" charset="-122"/>
              </a:rPr>
              <a:t>）创意表情口罩</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4187788" y="1274089"/>
            <a:ext cx="3816424" cy="36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753754" y="1505877"/>
            <a:ext cx="6684492" cy="369332"/>
          </a:xfrm>
          <a:prstGeom prst="rect">
            <a:avLst/>
          </a:prstGeom>
          <a:noFill/>
        </p:spPr>
        <p:txBody>
          <a:bodyPr wrap="square" rtlCol="0">
            <a:spAutoFit/>
          </a:bodyPr>
          <a:lstStyle/>
          <a:p>
            <a:pPr algn="ct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目 录</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35"/>
                                        </p:tgtEl>
                                      </p:cBhvr>
                                    </p:animEffect>
                                    <p:animScale>
                                      <p:cBhvr>
                                        <p:cTn id="11" dur="250" autoRev="1" fill="hold"/>
                                        <p:tgtEl>
                                          <p:spTgt spid="35"/>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6"/>
                                        </p:tgtEl>
                                      </p:cBhvr>
                                    </p:animEffect>
                                    <p:animScale>
                                      <p:cBhvr>
                                        <p:cTn id="15" dur="2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7" name="矩形 6"/>
          <p:cNvSpPr/>
          <p:nvPr/>
        </p:nvSpPr>
        <p:spPr>
          <a:xfrm>
            <a:off x="-2" y="1454214"/>
            <a:ext cx="12192001" cy="3736912"/>
          </a:xfrm>
          <a:prstGeom prst="rect">
            <a:avLst/>
          </a:prstGeom>
          <a:solidFill>
            <a:schemeClr val="bg1">
              <a:lumMod val="85000"/>
              <a:alpha val="44000"/>
            </a:schemeClr>
          </a:solidFill>
          <a:ln>
            <a:noFill/>
          </a:ln>
        </p:spPr>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46" name="文本框 45"/>
          <p:cNvSpPr txBox="1"/>
          <p:nvPr/>
        </p:nvSpPr>
        <p:spPr>
          <a:xfrm>
            <a:off x="4410075" y="1759013"/>
            <a:ext cx="3371850" cy="707886"/>
          </a:xfrm>
          <a:prstGeom prst="rect">
            <a:avLst/>
          </a:prstGeom>
          <a:noFill/>
        </p:spPr>
        <p:txBody>
          <a:bodyPr wrap="square" rtlCol="0">
            <a:spAutoFit/>
          </a:bodyPr>
          <a:lstStyle/>
          <a:p>
            <a:pPr algn="dist"/>
            <a:r>
              <a:rPr lang="zh-CN" altLang="en-US" sz="4000" dirty="0" smtClean="0">
                <a:solidFill>
                  <a:schemeClr val="accent5">
                    <a:lumMod val="20000"/>
                    <a:lumOff val="80000"/>
                  </a:schemeClr>
                </a:solidFill>
                <a:latin typeface="+mj-ea"/>
                <a:ea typeface="+mj-ea"/>
              </a:rPr>
              <a:t>产品竞争定位</a:t>
            </a:r>
            <a:endParaRPr lang="zh-CN" altLang="en-US" sz="4000" dirty="0">
              <a:solidFill>
                <a:schemeClr val="accent5">
                  <a:lumMod val="20000"/>
                  <a:lumOff val="80000"/>
                </a:schemeClr>
              </a:solidFill>
              <a:latin typeface="+mj-ea"/>
              <a:ea typeface="+mj-ea"/>
            </a:endParaRPr>
          </a:p>
        </p:txBody>
      </p:sp>
      <p:sp>
        <p:nvSpPr>
          <p:cNvPr id="63" name="文本框 62"/>
          <p:cNvSpPr txBox="1"/>
          <p:nvPr/>
        </p:nvSpPr>
        <p:spPr>
          <a:xfrm>
            <a:off x="4543918" y="2506960"/>
            <a:ext cx="2657475" cy="307777"/>
          </a:xfrm>
          <a:prstGeom prst="rect">
            <a:avLst/>
          </a:prstGeom>
          <a:noFill/>
          <a:ln w="6350">
            <a:solidFill>
              <a:schemeClr val="accent5">
                <a:lumMod val="20000"/>
                <a:lumOff val="80000"/>
                <a:alpha val="45000"/>
              </a:schemeClr>
            </a:solidFill>
          </a:ln>
        </p:spPr>
        <p:txBody>
          <a:bodyPr wrap="square" rtlCol="0">
            <a:spAutoFit/>
          </a:bodyPr>
          <a:lstStyle/>
          <a:p>
            <a:r>
              <a:rPr lang="zh-CN" altLang="en-US" sz="1400" dirty="0" smtClean="0">
                <a:solidFill>
                  <a:schemeClr val="accent5">
                    <a:lumMod val="20000"/>
                    <a:lumOff val="80000"/>
                  </a:schemeClr>
                </a:solidFill>
              </a:rPr>
              <a:t>一个年轻、朝气的精英团队</a:t>
            </a:r>
            <a:endParaRPr lang="zh-CN" altLang="en-US" sz="1400" dirty="0">
              <a:solidFill>
                <a:schemeClr val="accent5">
                  <a:lumMod val="20000"/>
                  <a:lumOff val="80000"/>
                </a:schemeClr>
              </a:solidFill>
            </a:endParaRPr>
          </a:p>
        </p:txBody>
      </p:sp>
      <p:sp>
        <p:nvSpPr>
          <p:cNvPr id="64" name="矩形 63"/>
          <p:cNvSpPr/>
          <p:nvPr/>
        </p:nvSpPr>
        <p:spPr>
          <a:xfrm>
            <a:off x="7269153" y="2504366"/>
            <a:ext cx="378717" cy="317417"/>
          </a:xfrm>
          <a:prstGeom prst="rect">
            <a:avLst/>
          </a:prstGeom>
          <a:solidFill>
            <a:schemeClr val="accent5">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2517266" y="3185020"/>
            <a:ext cx="7157465" cy="1569660"/>
          </a:xfrm>
          <a:prstGeom prst="rect">
            <a:avLst/>
          </a:prstGeom>
          <a:noFill/>
        </p:spPr>
        <p:txBody>
          <a:bodyPr wrap="square" rtlCol="0">
            <a:spAutoFit/>
          </a:bodyPr>
          <a:lstStyle/>
          <a:p>
            <a:pPr algn="dist">
              <a:lnSpc>
                <a:spcPct val="150000"/>
              </a:lnSpc>
            </a:pPr>
            <a:r>
              <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相比于超市中普通的无图案的口罩，我们的口罩更具趣味和个性，不仅仅是个人表达情感的媒介，也可以展现集体风格的有效方式（例如社团外场活动）。我们在这里指的集体风格不是单调统一的意思，而是在每个人都戴着不同表情的前提下，能够同时享有着集体中的个体的独特风格和群体团结的气势。</a:t>
            </a:r>
            <a:endPar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6" grpId="0"/>
      <p:bldP spid="63" grpId="0" animBg="1"/>
      <p:bldP spid="64"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screen"/>
          <a:srcRect/>
          <a:stretch>
            <a:fillRect/>
          </a:stretch>
        </p:blipFill>
        <p:spPr>
          <a:xfrm>
            <a:off x="0" y="0"/>
            <a:ext cx="12192000" cy="3438525"/>
          </a:xfrm>
          <a:prstGeom prst="rect">
            <a:avLst/>
          </a:prstGeom>
        </p:spPr>
      </p:pic>
      <p:pic>
        <p:nvPicPr>
          <p:cNvPr id="114" name="图片 113"/>
          <p:cNvPicPr>
            <a:picLocks noChangeAspect="1"/>
          </p:cNvPicPr>
          <p:nvPr/>
        </p:nvPicPr>
        <p:blipFill rotWithShape="1">
          <a:blip r:embed="rId2" cstate="print">
            <a:extLst>
              <a:ext uri="{28A0092B-C50C-407E-A947-70E740481C1C}">
                <a14:useLocalDpi xmlns:a14="http://schemas.microsoft.com/office/drawing/2010/main" val="0"/>
              </a:ext>
            </a:extLst>
          </a:blip>
          <a:srcRect t="14866" b="42947"/>
          <a:stretch>
            <a:fillRect/>
          </a:stretch>
        </p:blipFill>
        <p:spPr>
          <a:xfrm>
            <a:off x="-2722" y="0"/>
            <a:ext cx="12192000" cy="3460062"/>
          </a:xfrm>
          <a:prstGeom prst="rect">
            <a:avLst/>
          </a:prstGeom>
        </p:spPr>
      </p:pic>
      <p:sp>
        <p:nvSpPr>
          <p:cNvPr id="2" name="矩形 1"/>
          <p:cNvSpPr/>
          <p:nvPr/>
        </p:nvSpPr>
        <p:spPr>
          <a:xfrm>
            <a:off x="4438929" y="770117"/>
            <a:ext cx="3344357" cy="698582"/>
          </a:xfrm>
          <a:prstGeom prst="rect">
            <a:avLst/>
          </a:prstGeom>
          <a:solidFill>
            <a:schemeClr val="accent5">
              <a:lumMod val="60000"/>
              <a:lumOff val="40000"/>
              <a:alpha val="34000"/>
            </a:schemeClr>
          </a:solidFill>
          <a:ln>
            <a:noFill/>
          </a:ln>
        </p:spPr>
        <p:txBody>
          <a:bodyPr rot="0" spcFirstLastPara="0" vertOverflow="overflow" horzOverflow="overflow" vert="horz" wrap="non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3" name="文本框 2"/>
          <p:cNvSpPr txBox="1"/>
          <p:nvPr/>
        </p:nvSpPr>
        <p:spPr>
          <a:xfrm>
            <a:off x="4586287" y="776783"/>
            <a:ext cx="3013982" cy="707886"/>
          </a:xfrm>
          <a:prstGeom prst="rect">
            <a:avLst/>
          </a:prstGeom>
          <a:noFill/>
        </p:spPr>
        <p:txBody>
          <a:bodyPr wrap="square" rtlCol="0">
            <a:spAutoFit/>
          </a:bodyPr>
          <a:lstStyle/>
          <a:p>
            <a:pPr algn="dist"/>
            <a:r>
              <a:rPr lang="en-US" altLang="zh-CN" sz="4000" b="1" dirty="0" smtClean="0">
                <a:solidFill>
                  <a:schemeClr val="bg1"/>
                </a:solidFill>
                <a:latin typeface="微软雅黑 Light" panose="020B0502040204020203" pitchFamily="34" charset="-122"/>
                <a:ea typeface="微软雅黑 Light" panose="020B0502040204020203" pitchFamily="34" charset="-122"/>
              </a:rPr>
              <a:t>SWOT</a:t>
            </a:r>
            <a:r>
              <a:rPr lang="zh-CN" altLang="en-US" sz="4000" b="1" dirty="0" smtClean="0">
                <a:solidFill>
                  <a:schemeClr val="bg1"/>
                </a:solidFill>
                <a:latin typeface="微软雅黑 Light" panose="020B0502040204020203" pitchFamily="34" charset="-122"/>
                <a:ea typeface="微软雅黑 Light" panose="020B0502040204020203" pitchFamily="34" charset="-122"/>
              </a:rPr>
              <a:t>分析</a:t>
            </a:r>
            <a:endParaRPr lang="zh-CN" altLang="en-US" sz="4000" b="1" dirty="0">
              <a:solidFill>
                <a:schemeClr val="bg1"/>
              </a:solidFill>
              <a:latin typeface="微软雅黑 Light" panose="020B0502040204020203" pitchFamily="34" charset="-122"/>
              <a:ea typeface="微软雅黑 Light" panose="020B0502040204020203" pitchFamily="34" charset="-122"/>
            </a:endParaRPr>
          </a:p>
        </p:txBody>
      </p:sp>
      <p:sp>
        <p:nvSpPr>
          <p:cNvPr id="9" name="椭圆 8"/>
          <p:cNvSpPr/>
          <p:nvPr/>
        </p:nvSpPr>
        <p:spPr>
          <a:xfrm>
            <a:off x="737095" y="2995204"/>
            <a:ext cx="883920" cy="883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77669" y="3156477"/>
            <a:ext cx="402772" cy="584775"/>
          </a:xfrm>
          <a:prstGeom prst="rect">
            <a:avLst/>
          </a:prstGeom>
          <a:noFill/>
        </p:spPr>
        <p:txBody>
          <a:bodyPr wrap="square" rtlCol="0">
            <a:spAutoFit/>
          </a:bodyPr>
          <a:lstStyle/>
          <a:p>
            <a:r>
              <a:rPr lang="en-US" altLang="zh-CN" sz="3200" dirty="0">
                <a:solidFill>
                  <a:schemeClr val="bg1"/>
                </a:solidFill>
              </a:rPr>
              <a:t>S</a:t>
            </a:r>
            <a:endParaRPr lang="zh-CN" altLang="en-US" sz="3200" dirty="0">
              <a:solidFill>
                <a:schemeClr val="bg1"/>
              </a:solidFill>
            </a:endParaRPr>
          </a:p>
        </p:txBody>
      </p:sp>
      <p:sp>
        <p:nvSpPr>
          <p:cNvPr id="115" name="椭圆 114"/>
          <p:cNvSpPr/>
          <p:nvPr/>
        </p:nvSpPr>
        <p:spPr>
          <a:xfrm>
            <a:off x="4024581" y="2995204"/>
            <a:ext cx="883920" cy="883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4183515" y="3156477"/>
            <a:ext cx="402772" cy="584775"/>
          </a:xfrm>
          <a:prstGeom prst="rect">
            <a:avLst/>
          </a:prstGeom>
          <a:noFill/>
        </p:spPr>
        <p:txBody>
          <a:bodyPr wrap="square" rtlCol="0">
            <a:spAutoFit/>
          </a:bodyPr>
          <a:lstStyle/>
          <a:p>
            <a:r>
              <a:rPr lang="en-US" altLang="zh-CN" sz="3200" dirty="0" smtClean="0">
                <a:solidFill>
                  <a:schemeClr val="bg1"/>
                </a:solidFill>
              </a:rPr>
              <a:t>W</a:t>
            </a:r>
            <a:endParaRPr lang="zh-CN" altLang="en-US" sz="3200" dirty="0">
              <a:solidFill>
                <a:schemeClr val="bg1"/>
              </a:solidFill>
            </a:endParaRPr>
          </a:p>
        </p:txBody>
      </p:sp>
      <p:sp>
        <p:nvSpPr>
          <p:cNvPr id="117" name="椭圆 116"/>
          <p:cNvSpPr/>
          <p:nvPr/>
        </p:nvSpPr>
        <p:spPr>
          <a:xfrm>
            <a:off x="7312067" y="2995204"/>
            <a:ext cx="883920" cy="883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p:cNvSpPr txBox="1"/>
          <p:nvPr/>
        </p:nvSpPr>
        <p:spPr>
          <a:xfrm>
            <a:off x="7498213" y="3144776"/>
            <a:ext cx="402772" cy="584775"/>
          </a:xfrm>
          <a:prstGeom prst="rect">
            <a:avLst/>
          </a:prstGeom>
          <a:noFill/>
        </p:spPr>
        <p:txBody>
          <a:bodyPr wrap="square" rtlCol="0">
            <a:spAutoFit/>
          </a:bodyPr>
          <a:lstStyle/>
          <a:p>
            <a:r>
              <a:rPr lang="en-US" altLang="zh-CN" sz="3200" dirty="0" smtClean="0">
                <a:solidFill>
                  <a:schemeClr val="bg1"/>
                </a:solidFill>
              </a:rPr>
              <a:t>O</a:t>
            </a:r>
            <a:endParaRPr lang="zh-CN" altLang="en-US" sz="3200" dirty="0">
              <a:solidFill>
                <a:schemeClr val="bg1"/>
              </a:solidFill>
            </a:endParaRPr>
          </a:p>
        </p:txBody>
      </p:sp>
      <p:sp>
        <p:nvSpPr>
          <p:cNvPr id="119" name="椭圆 118"/>
          <p:cNvSpPr/>
          <p:nvPr/>
        </p:nvSpPr>
        <p:spPr>
          <a:xfrm>
            <a:off x="10599553" y="3018102"/>
            <a:ext cx="883920" cy="8839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p:cNvSpPr txBox="1"/>
          <p:nvPr/>
        </p:nvSpPr>
        <p:spPr>
          <a:xfrm>
            <a:off x="10840127" y="3179375"/>
            <a:ext cx="402772" cy="584775"/>
          </a:xfrm>
          <a:prstGeom prst="rect">
            <a:avLst/>
          </a:prstGeom>
          <a:noFill/>
        </p:spPr>
        <p:txBody>
          <a:bodyPr wrap="square" rtlCol="0">
            <a:spAutoFit/>
          </a:bodyPr>
          <a:lstStyle/>
          <a:p>
            <a:r>
              <a:rPr lang="en-US" altLang="zh-CN" sz="3200" dirty="0" smtClean="0">
                <a:solidFill>
                  <a:schemeClr val="bg1"/>
                </a:solidFill>
              </a:rPr>
              <a:t>T</a:t>
            </a:r>
            <a:endParaRPr lang="zh-CN" altLang="en-US" sz="3200" dirty="0">
              <a:solidFill>
                <a:schemeClr val="bg1"/>
              </a:solidFill>
            </a:endParaRPr>
          </a:p>
        </p:txBody>
      </p:sp>
      <p:sp>
        <p:nvSpPr>
          <p:cNvPr id="56" name="流程图: 过程 55"/>
          <p:cNvSpPr/>
          <p:nvPr/>
        </p:nvSpPr>
        <p:spPr>
          <a:xfrm>
            <a:off x="97972" y="3902022"/>
            <a:ext cx="2405743" cy="2847121"/>
          </a:xfrm>
          <a:prstGeom prst="flowChartProcess">
            <a:avLst/>
          </a:prstGeom>
          <a:solidFill>
            <a:schemeClr val="bg1">
              <a:lumMod val="85000"/>
              <a:alpha val="48000"/>
            </a:schemeClr>
          </a:solidFill>
          <a:ln>
            <a:noFill/>
          </a:ln>
        </p:spPr>
        <p:txBody>
          <a:bodyPr rot="0" spcFirstLastPara="0" vertOverflow="overflow" horzOverflow="overflow" vert="horz" wrap="non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55" name="文本框 54"/>
          <p:cNvSpPr txBox="1"/>
          <p:nvPr/>
        </p:nvSpPr>
        <p:spPr>
          <a:xfrm>
            <a:off x="63948" y="3835580"/>
            <a:ext cx="2472425" cy="2962734"/>
          </a:xfrm>
          <a:prstGeom prst="rect">
            <a:avLst/>
          </a:prstGeom>
          <a:noFill/>
        </p:spPr>
        <p:txBody>
          <a:bodyPr wrap="square" rtlCol="0">
            <a:spAutoFit/>
          </a:bodyPr>
          <a:lstStyle/>
          <a:p>
            <a:pPr algn="just">
              <a:lnSpc>
                <a:spcPct val="150000"/>
              </a:lnSpc>
            </a:pPr>
            <a:r>
              <a:rPr lang="zh-CN" altLang="zh-CN" sz="1400" dirty="0"/>
              <a:t>我们</a:t>
            </a:r>
            <a:r>
              <a:rPr lang="zh-CN" altLang="zh-CN" sz="1400" dirty="0" smtClean="0"/>
              <a:t>的产品</a:t>
            </a:r>
            <a:r>
              <a:rPr lang="zh-CN" altLang="zh-CN" sz="1400" dirty="0"/>
              <a:t>设个性化，产品的样式丰富。我们的团队分工</a:t>
            </a:r>
            <a:r>
              <a:rPr lang="zh-CN" altLang="zh-CN" sz="1400" dirty="0" smtClean="0"/>
              <a:t>明确，</a:t>
            </a:r>
            <a:r>
              <a:rPr lang="zh-CN" altLang="zh-CN" sz="1400" dirty="0"/>
              <a:t>培养出强而又灵活度组织凝聚力和文化。在产品</a:t>
            </a:r>
            <a:r>
              <a:rPr lang="zh-CN" altLang="zh-CN" sz="1400" dirty="0" smtClean="0"/>
              <a:t>设计</a:t>
            </a:r>
            <a:r>
              <a:rPr lang="zh-CN" altLang="en-US" sz="1400" dirty="0" smtClean="0"/>
              <a:t>、</a:t>
            </a:r>
            <a:r>
              <a:rPr lang="zh-CN" altLang="zh-CN" sz="1400" dirty="0" smtClean="0"/>
              <a:t>销售</a:t>
            </a:r>
            <a:r>
              <a:rPr lang="zh-CN" altLang="en-US" sz="1400" dirty="0" smtClean="0"/>
              <a:t>、</a:t>
            </a:r>
            <a:r>
              <a:rPr lang="zh-CN" altLang="zh-CN" sz="1400" dirty="0" smtClean="0"/>
              <a:t>宣传</a:t>
            </a:r>
            <a:r>
              <a:rPr lang="zh-CN" altLang="en-US" sz="1400" dirty="0" smtClean="0"/>
              <a:t>、</a:t>
            </a:r>
            <a:r>
              <a:rPr lang="zh-CN" altLang="zh-CN" sz="1400" dirty="0" smtClean="0"/>
              <a:t>服务等流程都有专门</a:t>
            </a:r>
            <a:r>
              <a:rPr lang="zh-CN" altLang="zh-CN" sz="1400" dirty="0"/>
              <a:t>的同学负责</a:t>
            </a:r>
            <a:r>
              <a:rPr lang="zh-CN" altLang="zh-CN" sz="1400" dirty="0" smtClean="0"/>
              <a:t>。线上线下的</a:t>
            </a:r>
            <a:r>
              <a:rPr lang="zh-CN" altLang="zh-CN" sz="1400" dirty="0"/>
              <a:t>相结合保证了组织的市场渗透能力，并在校园内打出了一定的声誉。</a:t>
            </a:r>
            <a:endParaRPr lang="zh-CN" altLang="en-US" sz="1400" dirty="0"/>
          </a:p>
        </p:txBody>
      </p:sp>
      <p:sp>
        <p:nvSpPr>
          <p:cNvPr id="124" name="流程图: 过程 123"/>
          <p:cNvSpPr/>
          <p:nvPr/>
        </p:nvSpPr>
        <p:spPr>
          <a:xfrm>
            <a:off x="3182028" y="3904272"/>
            <a:ext cx="2405743" cy="2847121"/>
          </a:xfrm>
          <a:prstGeom prst="flowChartProcess">
            <a:avLst/>
          </a:prstGeom>
          <a:solidFill>
            <a:schemeClr val="bg1">
              <a:lumMod val="85000"/>
              <a:alpha val="48000"/>
            </a:schemeClr>
          </a:solidFill>
          <a:ln>
            <a:noFill/>
          </a:ln>
        </p:spPr>
        <p:txBody>
          <a:bodyPr rot="0" spcFirstLastPara="0" vertOverflow="overflow" horzOverflow="overflow" vert="horz" wrap="non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123" name="文本框 122"/>
          <p:cNvSpPr txBox="1"/>
          <p:nvPr/>
        </p:nvSpPr>
        <p:spPr>
          <a:xfrm>
            <a:off x="3148688" y="3844215"/>
            <a:ext cx="2472425" cy="3000821"/>
          </a:xfrm>
          <a:prstGeom prst="rect">
            <a:avLst/>
          </a:prstGeom>
          <a:noFill/>
        </p:spPr>
        <p:txBody>
          <a:bodyPr wrap="square" rtlCol="0">
            <a:spAutoFit/>
          </a:bodyPr>
          <a:lstStyle/>
          <a:p>
            <a:pPr algn="just">
              <a:lnSpc>
                <a:spcPct val="150000"/>
              </a:lnSpc>
            </a:pPr>
            <a:r>
              <a:rPr lang="zh-CN" altLang="en-US" sz="1400" dirty="0"/>
              <a:t>成本略高，口罩产品使用功能上具有</a:t>
            </a:r>
            <a:r>
              <a:rPr lang="zh-CN" altLang="en-US" sz="1400" dirty="0" smtClean="0"/>
              <a:t>局限性，</a:t>
            </a:r>
            <a:r>
              <a:rPr lang="zh-CN" altLang="en-US" sz="1400" dirty="0"/>
              <a:t>由于资金局限，没有形成销售网络，无法充分挖掘市场潜力。因为无法获得资源上成本的优势，原本能够通过邮寄的一些市场区域最后被迫放弃。另一点是大家时间</a:t>
            </a:r>
            <a:r>
              <a:rPr lang="zh-CN" altLang="en-US" sz="1400" dirty="0" smtClean="0"/>
              <a:t>投入和集中</a:t>
            </a:r>
            <a:r>
              <a:rPr lang="zh-CN" altLang="en-US" sz="1400" dirty="0"/>
              <a:t>努力程度不够。</a:t>
            </a:r>
            <a:endParaRPr lang="zh-CN" altLang="en-US" sz="1400" dirty="0"/>
          </a:p>
        </p:txBody>
      </p:sp>
      <p:sp>
        <p:nvSpPr>
          <p:cNvPr id="125" name="流程图: 过程 124"/>
          <p:cNvSpPr/>
          <p:nvPr/>
        </p:nvSpPr>
        <p:spPr>
          <a:xfrm>
            <a:off x="6551155" y="3902022"/>
            <a:ext cx="2405743" cy="2847121"/>
          </a:xfrm>
          <a:prstGeom prst="flowChartProcess">
            <a:avLst/>
          </a:prstGeom>
          <a:solidFill>
            <a:schemeClr val="bg1">
              <a:lumMod val="85000"/>
              <a:alpha val="48000"/>
            </a:schemeClr>
          </a:solidFill>
          <a:ln>
            <a:noFill/>
          </a:ln>
        </p:spPr>
        <p:txBody>
          <a:bodyPr rot="0" spcFirstLastPara="0" vertOverflow="overflow" horzOverflow="overflow" vert="horz" wrap="non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126" name="流程图: 过程 125"/>
          <p:cNvSpPr/>
          <p:nvPr/>
        </p:nvSpPr>
        <p:spPr>
          <a:xfrm>
            <a:off x="9669913" y="3923794"/>
            <a:ext cx="2405743" cy="2847121"/>
          </a:xfrm>
          <a:prstGeom prst="flowChartProcess">
            <a:avLst/>
          </a:prstGeom>
          <a:solidFill>
            <a:schemeClr val="bg1">
              <a:lumMod val="85000"/>
              <a:alpha val="48000"/>
            </a:schemeClr>
          </a:solidFill>
          <a:ln>
            <a:noFill/>
          </a:ln>
        </p:spPr>
        <p:txBody>
          <a:bodyPr rot="0" spcFirstLastPara="0" vertOverflow="overflow" horzOverflow="overflow" vert="horz" wrap="none" lIns="91440" tIns="45720" rIns="91440" bIns="45720" numCol="1" spcCol="0" rtlCol="0" fromWordArt="0" anchor="ctr" anchorCtr="0" forceAA="0" compatLnSpc="1">
            <a:spAutoFit/>
          </a:bodyPr>
          <a:lstStyle/>
          <a:p>
            <a:pPr algn="ctr"/>
            <a:endParaRPr lang="zh-CN" altLang="en-US" sz="1600" dirty="0">
              <a:solidFill>
                <a:schemeClr val="tx1">
                  <a:lumMod val="75000"/>
                  <a:lumOff val="25000"/>
                </a:schemeClr>
              </a:solidFill>
            </a:endParaRPr>
          </a:p>
        </p:txBody>
      </p:sp>
      <p:sp>
        <p:nvSpPr>
          <p:cNvPr id="127" name="文本框 126"/>
          <p:cNvSpPr txBox="1"/>
          <p:nvPr/>
        </p:nvSpPr>
        <p:spPr>
          <a:xfrm>
            <a:off x="6547073" y="3833496"/>
            <a:ext cx="2472425" cy="1670073"/>
          </a:xfrm>
          <a:prstGeom prst="rect">
            <a:avLst/>
          </a:prstGeom>
          <a:noFill/>
        </p:spPr>
        <p:txBody>
          <a:bodyPr wrap="square" rtlCol="0">
            <a:spAutoFit/>
          </a:bodyPr>
          <a:lstStyle/>
          <a:p>
            <a:pPr algn="just">
              <a:lnSpc>
                <a:spcPct val="150000"/>
              </a:lnSpc>
            </a:pPr>
            <a:r>
              <a:rPr lang="zh-CN" altLang="en-US" sz="1400" dirty="0"/>
              <a:t>口罩的市场进入壁垒低，竞争对手较少，尤其是校内市场。相对于麦包包的其他对手们，口罩的市场是一定程度上能够被垄断的。</a:t>
            </a:r>
            <a:endParaRPr lang="zh-CN" altLang="en-US" sz="1400" dirty="0"/>
          </a:p>
        </p:txBody>
      </p:sp>
      <p:sp>
        <p:nvSpPr>
          <p:cNvPr id="128" name="文本框 127"/>
          <p:cNvSpPr txBox="1"/>
          <p:nvPr/>
        </p:nvSpPr>
        <p:spPr>
          <a:xfrm>
            <a:off x="9636571" y="3853998"/>
            <a:ext cx="2472425" cy="1993238"/>
          </a:xfrm>
          <a:prstGeom prst="rect">
            <a:avLst/>
          </a:prstGeom>
          <a:noFill/>
        </p:spPr>
        <p:txBody>
          <a:bodyPr wrap="square" rtlCol="0">
            <a:spAutoFit/>
          </a:bodyPr>
          <a:lstStyle/>
          <a:p>
            <a:pPr algn="just">
              <a:lnSpc>
                <a:spcPct val="150000"/>
              </a:lnSpc>
            </a:pPr>
            <a:r>
              <a:rPr lang="zh-CN" altLang="en-US" sz="1400" dirty="0"/>
              <a:t>雾霾口罩产品具有强劲的竞争力，会分散我们一部分的消费群体和利润。同时供应口罩和印制口罩的供应商有一定的议价能力，这为我们降低成本带来了一些困难。</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par>
                                <p:cTn id="8" presetID="63" presetClass="path" presetSubtype="0" accel="50000" decel="50000" fill="hold" nodeType="withEffect">
                                  <p:stCondLst>
                                    <p:cond delay="0"/>
                                  </p:stCondLst>
                                  <p:childTnLst>
                                    <p:animMotion origin="layout" path="M 0.05938 -0.05069 L 0 -4.44444E-6 " pathEditMode="relative" rAng="0" ptsTypes="AA">
                                      <p:cBhvr>
                                        <p:cTn id="9" dur="2000" fill="hold"/>
                                        <p:tgtEl>
                                          <p:spTgt spid="24"/>
                                        </p:tgtEl>
                                        <p:attrNameLst>
                                          <p:attrName>ppt_x</p:attrName>
                                          <p:attrName>ppt_y</p:attrName>
                                        </p:attrNameLst>
                                      </p:cBhvr>
                                      <p:rCtr x="-2969" y="2523"/>
                                    </p:animMotion>
                                  </p:childTnLst>
                                </p:cTn>
                              </p:par>
                              <p:par>
                                <p:cTn id="10" presetID="6" presetClass="emph" presetSubtype="0" accel="50000" decel="50000" fill="hold" nodeType="withEffect">
                                  <p:stCondLst>
                                    <p:cond delay="0"/>
                                  </p:stCondLst>
                                  <p:childTnLst>
                                    <p:animScale>
                                      <p:cBhvr>
                                        <p:cTn id="11" dur="2000" fill="hold"/>
                                        <p:tgtEl>
                                          <p:spTgt spid="24"/>
                                        </p:tgtEl>
                                      </p:cBhvr>
                                      <p:by x="150000" y="150000"/>
                                      <p:from x="121884" y="121884"/>
                                      <p:to x="100000" y="10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500"/>
                                        <p:tgtEl>
                                          <p:spTgt spid="1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fade">
                                      <p:cBhvr>
                                        <p:cTn id="40" dur="500"/>
                                        <p:tgtEl>
                                          <p:spTgt spid="1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500"/>
                                        <p:tgtEl>
                                          <p:spTgt spid="1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fade">
                                      <p:cBhvr>
                                        <p:cTn id="55" dur="500"/>
                                        <p:tgtEl>
                                          <p:spTgt spid="1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500"/>
                                        <p:tgtEl>
                                          <p:spTgt spid="1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fade">
                                      <p:cBhvr>
                                        <p:cTn id="64" dur="500"/>
                                        <p:tgtEl>
                                          <p:spTgt spid="1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animBg="1"/>
      <p:bldP spid="18" grpId="0"/>
      <p:bldP spid="115" grpId="0" animBg="1"/>
      <p:bldP spid="116" grpId="0"/>
      <p:bldP spid="117" grpId="0" animBg="1"/>
      <p:bldP spid="118" grpId="0"/>
      <p:bldP spid="119" grpId="0" animBg="1"/>
      <p:bldP spid="120" grpId="0"/>
      <p:bldP spid="56" grpId="0" animBg="1"/>
      <p:bldP spid="55" grpId="0"/>
      <p:bldP spid="124" grpId="0" animBg="1"/>
      <p:bldP spid="123" grpId="0"/>
      <p:bldP spid="125" grpId="0" animBg="1"/>
      <p:bldP spid="126" grpId="0" animBg="1"/>
      <p:bldP spid="127" grpId="0"/>
      <p:bldP spid="128" grpId="0"/>
    </p:bldLst>
  </p:timing>
</p:sld>
</file>

<file path=ppt/theme/theme1.xml><?xml version="1.0" encoding="utf-8"?>
<a:theme xmlns:a="http://schemas.openxmlformats.org/drawingml/2006/main" name="Office 主题">
  <a:themeElements>
    <a:clrScheme name="自定义 47">
      <a:dk1>
        <a:sysClr val="windowText" lastClr="000000"/>
      </a:dk1>
      <a:lt1>
        <a:sysClr val="window" lastClr="FFFFFF"/>
      </a:lt1>
      <a:dk2>
        <a:srgbClr val="976860"/>
      </a:dk2>
      <a:lt2>
        <a:srgbClr val="E7E6E6"/>
      </a:lt2>
      <a:accent1>
        <a:srgbClr val="28D5BA"/>
      </a:accent1>
      <a:accent2>
        <a:srgbClr val="FF5D44"/>
      </a:accent2>
      <a:accent3>
        <a:srgbClr val="2896D7"/>
      </a:accent3>
      <a:accent4>
        <a:srgbClr val="E79383"/>
      </a:accent4>
      <a:accent5>
        <a:srgbClr val="FFBF43"/>
      </a:accent5>
      <a:accent6>
        <a:srgbClr val="70AD47"/>
      </a:accent6>
      <a:hlink>
        <a:srgbClr val="0563C1"/>
      </a:hlink>
      <a:folHlink>
        <a:srgbClr val="954F72"/>
      </a:folHlink>
    </a:clrScheme>
    <a:fontScheme name="自定义 24">
      <a:majorFont>
        <a:latin typeface="Calibri Light"/>
        <a:ea typeface="华文细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alpha val="34000"/>
          </a:schemeClr>
        </a:solidFill>
        <a:ln>
          <a:noFill/>
        </a:ln>
      </a:spPr>
      <a:bodyPr rot="0" spcFirstLastPara="0" vertOverflow="overflow" horzOverflow="overflow" vert="horz" wrap="none" lIns="91440" tIns="45720" rIns="91440" bIns="45720" numCol="1" spcCol="0" rtlCol="0" fromWordArt="0" anchor="ctr" anchorCtr="0" forceAA="0" compatLnSpc="1">
        <a:spAutoFit/>
      </a:bodyPr>
      <a:lstStyle>
        <a:defPPr algn="ctr">
          <a:defRPr sz="1600" dirty="0">
            <a:solidFill>
              <a:schemeClr val="tx1">
                <a:lumMod val="75000"/>
                <a:lumOff val="2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5686</Words>
  <Application>WPS 演示</Application>
  <PresentationFormat>宽屏</PresentationFormat>
  <Paragraphs>593</Paragraphs>
  <Slides>30</Slides>
  <Notes>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30</vt:i4>
      </vt:variant>
    </vt:vector>
  </HeadingPairs>
  <TitlesOfParts>
    <vt:vector size="49" baseType="lpstr">
      <vt:lpstr>Arial</vt:lpstr>
      <vt:lpstr>宋体</vt:lpstr>
      <vt:lpstr>Wingdings</vt:lpstr>
      <vt:lpstr>微软雅黑 Light</vt:lpstr>
      <vt:lpstr>微软雅黑</vt:lpstr>
      <vt:lpstr>Arial Unicode MS</vt:lpstr>
      <vt:lpstr>华文细黑</vt:lpstr>
      <vt:lpstr>Calibri Light</vt:lpstr>
      <vt:lpstr>Calibri</vt:lpstr>
      <vt:lpstr>Broadway</vt:lpstr>
      <vt:lpstr>Segoe Print</vt:lpstr>
      <vt:lpstr>Kozuka Mincho Pr6N H</vt:lpstr>
      <vt:lpstr>Times New Roman</vt:lpstr>
      <vt:lpstr>MingLiU</vt:lpstr>
      <vt:lpstr>PMingLiU-ExtB</vt:lpstr>
      <vt:lpstr>华文仿宋</vt:lpstr>
      <vt:lpstr>Yu Gothic</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www.pptbz.com</dc:creator>
  <cp:lastModifiedBy>Kristy</cp:lastModifiedBy>
  <cp:revision>78</cp:revision>
  <dcterms:created xsi:type="dcterms:W3CDTF">2015-06-13T01:24:00Z</dcterms:created>
  <dcterms:modified xsi:type="dcterms:W3CDTF">2020-03-26T03:51:02Z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